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Override2.xml" ContentType="application/vnd.openxmlformats-officedocument.themeOverride+xml"/>
  <Override PartName="/ppt/tags/tag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sldIdLst>
    <p:sldId id="256" r:id="rId2"/>
    <p:sldId id="271" r:id="rId3"/>
    <p:sldId id="262" r:id="rId4"/>
    <p:sldId id="272" r:id="rId5"/>
    <p:sldId id="273" r:id="rId6"/>
    <p:sldId id="274" r:id="rId7"/>
    <p:sldId id="276" r:id="rId8"/>
    <p:sldId id="277" r:id="rId9"/>
    <p:sldId id="281" r:id="rId10"/>
    <p:sldId id="279" r:id="rId11"/>
    <p:sldId id="284" r:id="rId12"/>
    <p:sldId id="282" r:id="rId13"/>
    <p:sldId id="286" r:id="rId14"/>
    <p:sldId id="287" r:id="rId15"/>
    <p:sldId id="288" r:id="rId16"/>
    <p:sldId id="289" r:id="rId17"/>
    <p:sldId id="290" r:id="rId18"/>
    <p:sldId id="291" r:id="rId19"/>
    <p:sldId id="293" r:id="rId20"/>
    <p:sldId id="295" r:id="rId21"/>
    <p:sldId id="296" r:id="rId22"/>
    <p:sldId id="298" r:id="rId23"/>
    <p:sldId id="297" r:id="rId24"/>
    <p:sldId id="299" r:id="rId25"/>
    <p:sldId id="261" r:id="rId26"/>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0" d="100"/>
          <a:sy n="110" d="100"/>
        </p:scale>
        <p:origin x="120" y="108"/>
      </p:cViewPr>
      <p:guideLst/>
    </p:cSldViewPr>
  </p:slideViewPr>
  <p:notesTextViewPr>
    <p:cViewPr>
      <p:scale>
        <a:sx n="3" d="2"/>
        <a:sy n="3" d="2"/>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Ref idx="1001">
        <a:schemeClr val="bg1"/>
      </p:bgRef>
    </p:bg>
    <p:spTree>
      <p:nvGrpSpPr>
        <p:cNvPr id="1" name=""/>
        <p:cNvGrpSpPr/>
        <p:nvPr/>
      </p:nvGrpSpPr>
      <p:grpSpPr>
        <a:xfrm>
          <a:off x="0" y="0"/>
          <a:ext cx="0" cy="0"/>
          <a:chOff x="0" y="0"/>
          <a:chExt cx="0" cy="0"/>
        </a:xfrm>
      </p:grpSpPr>
      <p:sp>
        <p:nvSpPr>
          <p:cNvPr id="9801" name="副标题 2"/>
          <p:cNvSpPr>
            <a:spLocks noGrp="1"/>
          </p:cNvSpPr>
          <p:nvPr>
            <p:ph type="subTitle" idx="1"/>
          </p:nvPr>
        </p:nvSpPr>
        <p:spPr>
          <a:xfrm>
            <a:off x="1005664" y="2790704"/>
            <a:ext cx="5269177" cy="558799"/>
          </a:xfrm>
        </p:spPr>
        <p:txBody>
          <a:bodyPr anchor="ctr">
            <a:normAutofit/>
          </a:bodyPr>
          <a:lstStyle>
            <a:lvl1pPr marL="0" indent="0" algn="l">
              <a:buNone/>
              <a:defRPr sz="2800">
                <a:solidFill>
                  <a:schemeClr val="tx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endParaRPr lang="zh-CN" altLang="en-US" dirty="0"/>
          </a:p>
        </p:txBody>
      </p:sp>
      <p:sp>
        <p:nvSpPr>
          <p:cNvPr id="9802" name="标题 1"/>
          <p:cNvSpPr>
            <a:spLocks noGrp="1"/>
          </p:cNvSpPr>
          <p:nvPr>
            <p:ph type="ctrTitle"/>
          </p:nvPr>
        </p:nvSpPr>
        <p:spPr>
          <a:xfrm>
            <a:off x="1005664" y="2003555"/>
            <a:ext cx="5269177" cy="698591"/>
          </a:xfrm>
        </p:spPr>
        <p:txBody>
          <a:bodyPr anchor="ctr">
            <a:noAutofit/>
          </a:bodyPr>
          <a:lstStyle>
            <a:lvl1pPr algn="l">
              <a:defRPr sz="4800">
                <a:solidFill>
                  <a:schemeClr val="tx1"/>
                </a:solidFill>
              </a:defRPr>
            </a:lvl1pPr>
          </a:lstStyle>
          <a:p>
            <a:endParaRPr lang="zh-CN" altLang="en-US" dirty="0"/>
          </a:p>
        </p:txBody>
      </p:sp>
      <p:sp>
        <p:nvSpPr>
          <p:cNvPr id="12" name="文本占位符 13"/>
          <p:cNvSpPr>
            <a:spLocks noGrp="1"/>
          </p:cNvSpPr>
          <p:nvPr>
            <p:ph type="body" sz="quarter" idx="10" hasCustomPrompt="1"/>
          </p:nvPr>
        </p:nvSpPr>
        <p:spPr>
          <a:xfrm>
            <a:off x="1005664" y="3650046"/>
            <a:ext cx="5269177" cy="371475"/>
          </a:xfrm>
        </p:spPr>
        <p:txBody>
          <a:bodyPr anchor="ctr">
            <a:normAutofit/>
          </a:bodyPr>
          <a:lstStyle>
            <a:lvl1pPr marL="0" indent="0" algn="l">
              <a:buNone/>
              <a:defRPr sz="1200" b="1">
                <a:solidFill>
                  <a:schemeClr val="tx1"/>
                </a:solidFill>
              </a:defRPr>
            </a:lvl1pPr>
            <a:lvl2pPr marL="457166" indent="0">
              <a:buNone/>
              <a:defRPr/>
            </a:lvl2pPr>
            <a:lvl3pPr marL="914330" indent="0">
              <a:buNone/>
              <a:defRPr/>
            </a:lvl3pPr>
            <a:lvl4pPr marL="1371496" indent="0">
              <a:buNone/>
              <a:defRPr/>
            </a:lvl4pPr>
            <a:lvl5pPr marL="1828664" indent="0">
              <a:buNone/>
              <a:defRPr/>
            </a:lvl5pPr>
          </a:lstStyle>
          <a:p>
            <a:pPr lvl="0"/>
            <a:r>
              <a:rPr lang="zh-CN" altLang="en-US" dirty="0"/>
              <a:t>小木</a:t>
            </a:r>
            <a:r>
              <a:rPr lang="en-US" altLang="zh-CN" dirty="0"/>
              <a:t>Arvin</a:t>
            </a:r>
            <a:endParaRPr lang="zh-CN" altLang="en-US" dirty="0"/>
          </a:p>
        </p:txBody>
      </p:sp>
      <p:sp>
        <p:nvSpPr>
          <p:cNvPr id="13" name="文本占位符 13"/>
          <p:cNvSpPr>
            <a:spLocks noGrp="1"/>
          </p:cNvSpPr>
          <p:nvPr>
            <p:ph type="body" sz="quarter" idx="11" hasCustomPrompt="1"/>
          </p:nvPr>
        </p:nvSpPr>
        <p:spPr>
          <a:xfrm>
            <a:off x="1005664" y="4021521"/>
            <a:ext cx="5269177" cy="371475"/>
          </a:xfrm>
        </p:spPr>
        <p:txBody>
          <a:bodyPr anchor="ctr">
            <a:normAutofit/>
          </a:bodyPr>
          <a:lstStyle>
            <a:lvl1pPr marL="0" indent="0" algn="l">
              <a:buNone/>
              <a:defRPr sz="1200" b="1">
                <a:solidFill>
                  <a:schemeClr val="tx1"/>
                </a:solidFill>
              </a:defRPr>
            </a:lvl1pPr>
            <a:lvl2pPr marL="457166" indent="0">
              <a:buNone/>
              <a:defRPr/>
            </a:lvl2pPr>
            <a:lvl3pPr marL="914330" indent="0">
              <a:buNone/>
              <a:defRPr/>
            </a:lvl3pPr>
            <a:lvl4pPr marL="1371496" indent="0">
              <a:buNone/>
              <a:defRPr/>
            </a:lvl4pPr>
            <a:lvl5pPr marL="1828664" indent="0">
              <a:buNone/>
              <a:defRPr/>
            </a:lvl5pPr>
          </a:lstStyle>
          <a:p>
            <a:pPr lvl="0"/>
            <a:r>
              <a:rPr lang="zh-CN" altLang="en-US" dirty="0"/>
              <a:t>公众号 </a:t>
            </a:r>
            <a:r>
              <a:rPr lang="en-US" altLang="zh-CN" dirty="0"/>
              <a:t>| </a:t>
            </a:r>
            <a:r>
              <a:rPr lang="zh-CN" altLang="en-US" dirty="0"/>
              <a:t>跟我学个</a:t>
            </a:r>
            <a:r>
              <a:rPr lang="en-US" altLang="zh-CN" dirty="0"/>
              <a:t>P</a:t>
            </a:r>
            <a:endParaRPr lang="zh-CN" altLang="en-US" dirty="0"/>
          </a:p>
        </p:txBody>
      </p:sp>
      <p:sp>
        <p:nvSpPr>
          <p:cNvPr id="7" name="直角三角形 6">
            <a:extLst>
              <a:ext uri="{FF2B5EF4-FFF2-40B4-BE49-F238E27FC236}">
                <a16:creationId xmlns:a16="http://schemas.microsoft.com/office/drawing/2014/main" id="{220DC0EE-C0AD-4220-B332-0F38A87BB3D9}"/>
              </a:ext>
            </a:extLst>
          </p:cNvPr>
          <p:cNvSpPr/>
          <p:nvPr userDrawn="1"/>
        </p:nvSpPr>
        <p:spPr>
          <a:xfrm flipH="1">
            <a:off x="6490296" y="1117602"/>
            <a:ext cx="5701705" cy="5740401"/>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8" name="等腰三角形 7">
            <a:extLst>
              <a:ext uri="{FF2B5EF4-FFF2-40B4-BE49-F238E27FC236}">
                <a16:creationId xmlns:a16="http://schemas.microsoft.com/office/drawing/2014/main" id="{13062C98-7559-4494-A284-FD65963D12E7}"/>
              </a:ext>
            </a:extLst>
          </p:cNvPr>
          <p:cNvSpPr/>
          <p:nvPr userDrawn="1"/>
        </p:nvSpPr>
        <p:spPr>
          <a:xfrm flipV="1">
            <a:off x="4641834" y="0"/>
            <a:ext cx="2908335" cy="139767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cxnSp>
        <p:nvCxnSpPr>
          <p:cNvPr id="9" name="直接连接符 8">
            <a:extLst>
              <a:ext uri="{FF2B5EF4-FFF2-40B4-BE49-F238E27FC236}">
                <a16:creationId xmlns:a16="http://schemas.microsoft.com/office/drawing/2014/main" id="{A0931EB9-2331-4143-B942-25D468EC6E1C}"/>
              </a:ext>
            </a:extLst>
          </p:cNvPr>
          <p:cNvCxnSpPr/>
          <p:nvPr userDrawn="1"/>
        </p:nvCxnSpPr>
        <p:spPr>
          <a:xfrm flipV="1">
            <a:off x="3662287" y="2524860"/>
            <a:ext cx="4288219" cy="4333146"/>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直角三角形 9">
            <a:extLst>
              <a:ext uri="{FF2B5EF4-FFF2-40B4-BE49-F238E27FC236}">
                <a16:creationId xmlns:a16="http://schemas.microsoft.com/office/drawing/2014/main" id="{DB41563A-426E-43B3-A3BE-451A609D56DB}"/>
              </a:ext>
            </a:extLst>
          </p:cNvPr>
          <p:cNvSpPr/>
          <p:nvPr userDrawn="1"/>
        </p:nvSpPr>
        <p:spPr>
          <a:xfrm rot="10800000" flipH="1">
            <a:off x="6332949" y="5188702"/>
            <a:ext cx="431640" cy="43456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11" name="直角三角形 10">
            <a:extLst>
              <a:ext uri="{FF2B5EF4-FFF2-40B4-BE49-F238E27FC236}">
                <a16:creationId xmlns:a16="http://schemas.microsoft.com/office/drawing/2014/main" id="{F2758481-B713-4584-994B-51B7C818EC33}"/>
              </a:ext>
            </a:extLst>
          </p:cNvPr>
          <p:cNvSpPr/>
          <p:nvPr userDrawn="1"/>
        </p:nvSpPr>
        <p:spPr>
          <a:xfrm rot="5400000" flipH="1">
            <a:off x="6061888" y="3678226"/>
            <a:ext cx="737565" cy="742571"/>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14" name="直角三角形 13">
            <a:extLst>
              <a:ext uri="{FF2B5EF4-FFF2-40B4-BE49-F238E27FC236}">
                <a16:creationId xmlns:a16="http://schemas.microsoft.com/office/drawing/2014/main" id="{4B589757-1D66-4F46-A265-AD887DE9DD52}"/>
              </a:ext>
            </a:extLst>
          </p:cNvPr>
          <p:cNvSpPr/>
          <p:nvPr userDrawn="1"/>
        </p:nvSpPr>
        <p:spPr>
          <a:xfrm rot="10800000">
            <a:off x="7486662" y="3909799"/>
            <a:ext cx="309231" cy="31132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bg>
      <p:bgRef idx="1001">
        <a:schemeClr val="bg1"/>
      </p:bgRef>
    </p:bg>
    <p:spTree>
      <p:nvGrpSpPr>
        <p:cNvPr id="1" name=""/>
        <p:cNvGrpSpPr/>
        <p:nvPr/>
      </p:nvGrpSpPr>
      <p:grpSpPr>
        <a:xfrm>
          <a:off x="0" y="0"/>
          <a:ext cx="0" cy="0"/>
          <a:chOff x="0" y="0"/>
          <a:chExt cx="0" cy="0"/>
        </a:xfrm>
      </p:grpSpPr>
      <p:sp>
        <p:nvSpPr>
          <p:cNvPr id="8" name="等腰三角形 7">
            <a:extLst>
              <a:ext uri="{FF2B5EF4-FFF2-40B4-BE49-F238E27FC236}">
                <a16:creationId xmlns:a16="http://schemas.microsoft.com/office/drawing/2014/main" id="{574CB76E-6D50-483E-93AF-99BA848254FC}"/>
              </a:ext>
            </a:extLst>
          </p:cNvPr>
          <p:cNvSpPr/>
          <p:nvPr userDrawn="1"/>
        </p:nvSpPr>
        <p:spPr>
          <a:xfrm flipV="1">
            <a:off x="1578358" y="1699315"/>
            <a:ext cx="3617759" cy="3118758"/>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20" name="标题 1"/>
          <p:cNvSpPr>
            <a:spLocks noGrp="1"/>
          </p:cNvSpPr>
          <p:nvPr>
            <p:ph type="title" hasCustomPrompt="1"/>
          </p:nvPr>
        </p:nvSpPr>
        <p:spPr>
          <a:xfrm>
            <a:off x="4774566" y="2868999"/>
            <a:ext cx="6039972" cy="656792"/>
          </a:xfrm>
        </p:spPr>
        <p:txBody>
          <a:bodyPr anchor="ctr">
            <a:noAutofit/>
          </a:bodyPr>
          <a:lstStyle>
            <a:lvl1pPr>
              <a:defRPr sz="3600" b="1">
                <a:solidFill>
                  <a:schemeClr val="tx1"/>
                </a:solidFill>
              </a:defRPr>
            </a:lvl1pPr>
          </a:lstStyle>
          <a:p>
            <a:r>
              <a:rPr lang="zh-CN" altLang="en-US" dirty="0"/>
              <a:t>单击此处添加章节标题</a:t>
            </a:r>
          </a:p>
        </p:txBody>
      </p:sp>
      <p:sp>
        <p:nvSpPr>
          <p:cNvPr id="21" name="文本占位符 2"/>
          <p:cNvSpPr>
            <a:spLocks noGrp="1"/>
          </p:cNvSpPr>
          <p:nvPr>
            <p:ph type="body" idx="1"/>
          </p:nvPr>
        </p:nvSpPr>
        <p:spPr>
          <a:xfrm>
            <a:off x="4774566" y="3525792"/>
            <a:ext cx="6039972" cy="1015623"/>
          </a:xfrm>
        </p:spPr>
        <p:txBody>
          <a:bodyPr anchor="t">
            <a:normAutofit/>
          </a:bodyPr>
          <a:lstStyle>
            <a:lvl1pPr marL="0" indent="0">
              <a:buNone/>
              <a:defRPr sz="1100">
                <a:solidFill>
                  <a:schemeClr val="tx1"/>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zh-CN" altLang="en-US" dirty="0"/>
              <a:t>单击此处编辑母版文本样式</a:t>
            </a:r>
          </a:p>
        </p:txBody>
      </p:sp>
      <p:sp>
        <p:nvSpPr>
          <p:cNvPr id="9" name="等腰三角形 8">
            <a:extLst>
              <a:ext uri="{FF2B5EF4-FFF2-40B4-BE49-F238E27FC236}">
                <a16:creationId xmlns:a16="http://schemas.microsoft.com/office/drawing/2014/main" id="{59BCA0DD-9033-48C3-A353-BADD15E03A24}"/>
              </a:ext>
            </a:extLst>
          </p:cNvPr>
          <p:cNvSpPr/>
          <p:nvPr userDrawn="1"/>
        </p:nvSpPr>
        <p:spPr>
          <a:xfrm flipV="1">
            <a:off x="9532449" y="4189777"/>
            <a:ext cx="772611" cy="66604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12" name="等腰三角形 11">
            <a:extLst>
              <a:ext uri="{FF2B5EF4-FFF2-40B4-BE49-F238E27FC236}">
                <a16:creationId xmlns:a16="http://schemas.microsoft.com/office/drawing/2014/main" id="{7F506C4C-6D67-45A3-A311-E90F0F517B28}"/>
              </a:ext>
            </a:extLst>
          </p:cNvPr>
          <p:cNvSpPr/>
          <p:nvPr userDrawn="1"/>
        </p:nvSpPr>
        <p:spPr>
          <a:xfrm flipV="1">
            <a:off x="3600110" y="4324754"/>
            <a:ext cx="1028063" cy="88626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16" name="等腰三角形 15">
            <a:extLst>
              <a:ext uri="{FF2B5EF4-FFF2-40B4-BE49-F238E27FC236}">
                <a16:creationId xmlns:a16="http://schemas.microsoft.com/office/drawing/2014/main" id="{B11CC002-8D2E-4534-AEA7-6E2242BED6C5}"/>
              </a:ext>
            </a:extLst>
          </p:cNvPr>
          <p:cNvSpPr/>
          <p:nvPr userDrawn="1"/>
        </p:nvSpPr>
        <p:spPr>
          <a:xfrm flipV="1">
            <a:off x="1521510" y="3258694"/>
            <a:ext cx="1852663" cy="159712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17" name="文本框 16">
            <a:extLst>
              <a:ext uri="{FF2B5EF4-FFF2-40B4-BE49-F238E27FC236}">
                <a16:creationId xmlns:a16="http://schemas.microsoft.com/office/drawing/2014/main" id="{440676F5-1A2B-4D27-BC1A-6B2819EE7583}"/>
              </a:ext>
            </a:extLst>
          </p:cNvPr>
          <p:cNvSpPr txBox="1"/>
          <p:nvPr userDrawn="1"/>
        </p:nvSpPr>
        <p:spPr>
          <a:xfrm>
            <a:off x="1969491" y="2043875"/>
            <a:ext cx="3035300" cy="1862048"/>
          </a:xfrm>
          <a:prstGeom prst="rect">
            <a:avLst/>
          </a:prstGeom>
          <a:noFill/>
        </p:spPr>
        <p:txBody>
          <a:bodyPr wrap="square" rtlCol="0">
            <a:spAutoFit/>
          </a:bodyPr>
          <a:lstStyle/>
          <a:p>
            <a:pPr algn="ctr"/>
            <a:r>
              <a:rPr lang="en-US" altLang="zh-CN" sz="11500" b="0" dirty="0">
                <a:solidFill>
                  <a:schemeClr val="bg1"/>
                </a:solidFill>
                <a:latin typeface="Impact" panose="020B0806030902050204" pitchFamily="34" charset="0"/>
                <a:ea typeface="华文细黑" panose="02010600040101010101" pitchFamily="2" charset="-122"/>
              </a:rPr>
              <a:t>01</a:t>
            </a:r>
            <a:endParaRPr lang="zh-CN" altLang="en-US" sz="11500" b="0" dirty="0">
              <a:solidFill>
                <a:schemeClr val="bg1"/>
              </a:solidFill>
              <a:latin typeface="Impact" panose="020B0806030902050204" pitchFamily="34" charset="0"/>
              <a:ea typeface="华文细黑" panose="02010600040101010101" pitchFamily="2" charset="-122"/>
            </a:endParaRP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D5B319-C94F-4F12-9FA7-7170695D4A17}"/>
              </a:ext>
            </a:extLst>
          </p:cNvPr>
          <p:cNvSpPr>
            <a:spLocks noGrp="1"/>
          </p:cNvSpPr>
          <p:nvPr>
            <p:ph type="title"/>
          </p:nvPr>
        </p:nvSpPr>
        <p:spPr>
          <a:xfrm>
            <a:off x="2346327" y="3"/>
            <a:ext cx="9174161" cy="1028699"/>
          </a:xfrm>
        </p:spPr>
        <p:txBody>
          <a:bodyPr>
            <a:normAutofit/>
          </a:bodyPr>
          <a:lstStyle>
            <a:lvl1pPr>
              <a:defRPr lang="zh-CN" altLang="en-US" sz="2400" b="1" kern="1200" dirty="0">
                <a:solidFill>
                  <a:schemeClr val="tx1"/>
                </a:solidFill>
                <a:latin typeface="+mn-lt"/>
                <a:ea typeface="+mn-ea"/>
                <a:cs typeface="+mn-cs"/>
              </a:defRPr>
            </a:lvl1pPr>
          </a:lstStyle>
          <a:p>
            <a:pPr marL="0" lvl="0" indent="0" algn="l" defTabSz="914332" rtl="0" eaLnBrk="1" latinLnBrk="0" hangingPunct="1">
              <a:lnSpc>
                <a:spcPct val="90000"/>
              </a:lnSpc>
              <a:spcBef>
                <a:spcPts val="1000"/>
              </a:spcBef>
              <a:buFont typeface="Arial" panose="020B0604020202020204" pitchFamily="34" charset="0"/>
              <a:buNone/>
            </a:pPr>
            <a:r>
              <a:rPr lang="zh-CN" altLang="en-US" dirty="0"/>
              <a:t>单击此处编辑母版标题样式</a:t>
            </a:r>
          </a:p>
        </p:txBody>
      </p:sp>
      <p:sp>
        <p:nvSpPr>
          <p:cNvPr id="3" name="日期占位符 2">
            <a:extLst>
              <a:ext uri="{FF2B5EF4-FFF2-40B4-BE49-F238E27FC236}">
                <a16:creationId xmlns:a16="http://schemas.microsoft.com/office/drawing/2014/main" id="{894322DF-2283-44D1-B363-645FB507F000}"/>
              </a:ext>
            </a:extLst>
          </p:cNvPr>
          <p:cNvSpPr>
            <a:spLocks noGrp="1"/>
          </p:cNvSpPr>
          <p:nvPr>
            <p:ph type="dt" sz="half" idx="10"/>
          </p:nvPr>
        </p:nvSpPr>
        <p:spPr/>
        <p:txBody>
          <a:bodyPr/>
          <a:lstStyle/>
          <a:p>
            <a:fld id="{6489D9C7-5DC6-4263-87FF-7C99F6FB63C3}" type="datetime1">
              <a:rPr lang="zh-CN" altLang="en-US" smtClean="0"/>
              <a:pPr/>
              <a:t>2022/4/25</a:t>
            </a:fld>
            <a:endParaRPr lang="zh-CN" altLang="en-US"/>
          </a:p>
        </p:txBody>
      </p:sp>
      <p:sp>
        <p:nvSpPr>
          <p:cNvPr id="4" name="页脚占位符 3">
            <a:extLst>
              <a:ext uri="{FF2B5EF4-FFF2-40B4-BE49-F238E27FC236}">
                <a16:creationId xmlns:a16="http://schemas.microsoft.com/office/drawing/2014/main" id="{49DA1AE6-175F-4DE9-9C9B-C6D1E8AB52AC}"/>
              </a:ext>
            </a:extLst>
          </p:cNvPr>
          <p:cNvSpPr>
            <a:spLocks noGrp="1"/>
          </p:cNvSpPr>
          <p:nvPr>
            <p:ph type="ftr" sz="quarter" idx="11"/>
          </p:nvPr>
        </p:nvSpPr>
        <p:spPr/>
        <p:txBody>
          <a:bodyPr/>
          <a:lstStyle/>
          <a:p>
            <a:r>
              <a:rPr lang="en-US" altLang="zh-CN"/>
              <a:t>www.islide.cc </a:t>
            </a:r>
            <a:r>
              <a:rPr lang="zh-CN" altLang="en-US"/>
              <a:t>「 让</a:t>
            </a:r>
            <a:r>
              <a:rPr lang="en-US" altLang="zh-CN"/>
              <a:t>PPT</a:t>
            </a:r>
            <a:r>
              <a:rPr lang="zh-CN" altLang="en-US"/>
              <a:t>设计简单起来！」</a:t>
            </a:r>
            <a:endParaRPr lang="zh-CN" altLang="en-US" dirty="0"/>
          </a:p>
        </p:txBody>
      </p:sp>
      <p:sp>
        <p:nvSpPr>
          <p:cNvPr id="5" name="灯片编号占位符 4">
            <a:extLst>
              <a:ext uri="{FF2B5EF4-FFF2-40B4-BE49-F238E27FC236}">
                <a16:creationId xmlns:a16="http://schemas.microsoft.com/office/drawing/2014/main" id="{8DE9C0A0-0E68-4BF9-B390-6BEFBC41BF73}"/>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矩形 5">
            <a:extLst>
              <a:ext uri="{FF2B5EF4-FFF2-40B4-BE49-F238E27FC236}">
                <a16:creationId xmlns:a16="http://schemas.microsoft.com/office/drawing/2014/main" id="{61AF3793-B321-4171-9814-2FD7ED548CB0}"/>
              </a:ext>
            </a:extLst>
          </p:cNvPr>
          <p:cNvSpPr/>
          <p:nvPr userDrawn="1"/>
        </p:nvSpPr>
        <p:spPr>
          <a:xfrm>
            <a:off x="669925" y="562491"/>
            <a:ext cx="1348665" cy="4662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7" name="直角三角形 6">
            <a:extLst>
              <a:ext uri="{FF2B5EF4-FFF2-40B4-BE49-F238E27FC236}">
                <a16:creationId xmlns:a16="http://schemas.microsoft.com/office/drawing/2014/main" id="{733FCFC2-F639-4EAC-952A-E72CF091EB6C}"/>
              </a:ext>
            </a:extLst>
          </p:cNvPr>
          <p:cNvSpPr/>
          <p:nvPr userDrawn="1"/>
        </p:nvSpPr>
        <p:spPr>
          <a:xfrm>
            <a:off x="2018591" y="562491"/>
            <a:ext cx="327736" cy="46621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8" name="文本占位符 22">
            <a:extLst>
              <a:ext uri="{FF2B5EF4-FFF2-40B4-BE49-F238E27FC236}">
                <a16:creationId xmlns:a16="http://schemas.microsoft.com/office/drawing/2014/main" id="{4E95E0AD-FD14-4F95-82B3-15BD1BDBC1AD}"/>
              </a:ext>
            </a:extLst>
          </p:cNvPr>
          <p:cNvSpPr>
            <a:spLocks noGrp="1"/>
          </p:cNvSpPr>
          <p:nvPr>
            <p:ph type="body" sz="quarter" idx="13" hasCustomPrompt="1"/>
          </p:nvPr>
        </p:nvSpPr>
        <p:spPr>
          <a:xfrm>
            <a:off x="669925" y="573675"/>
            <a:ext cx="1871473" cy="466725"/>
          </a:xfrm>
        </p:spPr>
        <p:txBody>
          <a:bodyPr anchor="ctr">
            <a:noAutofit/>
          </a:bodyPr>
          <a:lstStyle>
            <a:lvl1pPr marL="0" indent="0">
              <a:buNone/>
              <a:defRPr sz="2400">
                <a:solidFill>
                  <a:schemeClr val="bg1"/>
                </a:solidFill>
              </a:defRPr>
            </a:lvl1pPr>
          </a:lstStyle>
          <a:p>
            <a:pPr lvl="0"/>
            <a:r>
              <a:rPr lang="en-US" altLang="zh-CN" dirty="0"/>
              <a:t>Part. 01</a:t>
            </a:r>
            <a:endParaRPr lang="zh-CN" altLang="en-US" dirty="0"/>
          </a:p>
        </p:txBody>
      </p:sp>
      <p:cxnSp>
        <p:nvCxnSpPr>
          <p:cNvPr id="9" name="直接连接符 8">
            <a:extLst>
              <a:ext uri="{FF2B5EF4-FFF2-40B4-BE49-F238E27FC236}">
                <a16:creationId xmlns:a16="http://schemas.microsoft.com/office/drawing/2014/main" id="{82A21780-2C56-4C6C-B143-87E513CDB116}"/>
              </a:ext>
            </a:extLst>
          </p:cNvPr>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355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04904-4BEA-47B4-A57E-F3B49DDA73A0}"/>
              </a:ext>
            </a:extLst>
          </p:cNvPr>
          <p:cNvSpPr>
            <a:spLocks noGrp="1"/>
          </p:cNvSpPr>
          <p:nvPr>
            <p:ph type="title"/>
          </p:nvPr>
        </p:nvSpPr>
        <p:spPr>
          <a:xfrm>
            <a:off x="669924" y="1"/>
            <a:ext cx="10850563" cy="1028699"/>
          </a:xfrm>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19125EBF-39B4-4A42-80D3-38CA6B1F17C6}"/>
              </a:ext>
            </a:extLst>
          </p:cNvPr>
          <p:cNvSpPr>
            <a:spLocks noGrp="1"/>
          </p:cNvSpPr>
          <p:nvPr>
            <p:ph idx="1"/>
          </p:nvPr>
        </p:nvSpPr>
        <p:spPr>
          <a:xfrm>
            <a:off x="669924" y="1123950"/>
            <a:ext cx="10850563" cy="50196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grpSp>
        <p:nvGrpSpPr>
          <p:cNvPr id="4" name="组合 3">
            <a:extLst>
              <a:ext uri="{FF2B5EF4-FFF2-40B4-BE49-F238E27FC236}">
                <a16:creationId xmlns:a16="http://schemas.microsoft.com/office/drawing/2014/main" id="{4D544553-D1E6-4094-B6E3-2FA592F7EE72}"/>
              </a:ext>
            </a:extLst>
          </p:cNvPr>
          <p:cNvGrpSpPr/>
          <p:nvPr userDrawn="1"/>
        </p:nvGrpSpPr>
        <p:grpSpPr>
          <a:xfrm>
            <a:off x="669924" y="1016000"/>
            <a:ext cx="10850563" cy="36000"/>
            <a:chOff x="564668" y="0"/>
            <a:chExt cx="27329872" cy="6858000"/>
          </a:xfrm>
        </p:grpSpPr>
        <p:sp>
          <p:nvSpPr>
            <p:cNvPr id="5" name="平行四边形 13">
              <a:extLst>
                <a:ext uri="{FF2B5EF4-FFF2-40B4-BE49-F238E27FC236}">
                  <a16:creationId xmlns:a16="http://schemas.microsoft.com/office/drawing/2014/main" id="{C094C76D-0D95-4374-8E5B-C1D4EC07EC85}"/>
                </a:ext>
              </a:extLst>
            </p:cNvPr>
            <p:cNvSpPr/>
            <p:nvPr/>
          </p:nvSpPr>
          <p:spPr>
            <a:xfrm flipH="1">
              <a:off x="664630" y="0"/>
              <a:ext cx="2722991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6" name="平行四边形 14">
              <a:extLst>
                <a:ext uri="{FF2B5EF4-FFF2-40B4-BE49-F238E27FC236}">
                  <a16:creationId xmlns:a16="http://schemas.microsoft.com/office/drawing/2014/main" id="{03037897-3559-470E-9D10-82CA6C9B836A}"/>
                </a:ext>
              </a:extLst>
            </p:cNvPr>
            <p:cNvSpPr/>
            <p:nvPr/>
          </p:nvSpPr>
          <p:spPr>
            <a:xfrm flipH="1">
              <a:off x="564668" y="0"/>
              <a:ext cx="71839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Ref idx="1001">
        <a:schemeClr val="bg1"/>
      </p:bgRef>
    </p:bg>
    <p:spTree>
      <p:nvGrpSpPr>
        <p:cNvPr id="1" name=""/>
        <p:cNvGrpSpPr/>
        <p:nvPr/>
      </p:nvGrpSpPr>
      <p:grpSpPr>
        <a:xfrm>
          <a:off x="0" y="0"/>
          <a:ext cx="0" cy="0"/>
          <a:chOff x="0" y="0"/>
          <a:chExt cx="0" cy="0"/>
        </a:xfrm>
      </p:grpSpPr>
      <p:sp>
        <p:nvSpPr>
          <p:cNvPr id="5" name="等腰三角形 4">
            <a:extLst>
              <a:ext uri="{FF2B5EF4-FFF2-40B4-BE49-F238E27FC236}">
                <a16:creationId xmlns:a16="http://schemas.microsoft.com/office/drawing/2014/main" id="{AC4D84AD-5A64-4503-A7B4-1BF7637E00B6}"/>
              </a:ext>
            </a:extLst>
          </p:cNvPr>
          <p:cNvSpPr/>
          <p:nvPr userDrawn="1"/>
        </p:nvSpPr>
        <p:spPr>
          <a:xfrm flipV="1">
            <a:off x="2844125" y="2439482"/>
            <a:ext cx="2862520" cy="246769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7" name="等腰三角形 6">
            <a:extLst>
              <a:ext uri="{FF2B5EF4-FFF2-40B4-BE49-F238E27FC236}">
                <a16:creationId xmlns:a16="http://schemas.microsoft.com/office/drawing/2014/main" id="{BEB0B5D3-69DF-4966-A6FE-4183620FB714}"/>
              </a:ext>
            </a:extLst>
          </p:cNvPr>
          <p:cNvSpPr/>
          <p:nvPr userDrawn="1"/>
        </p:nvSpPr>
        <p:spPr>
          <a:xfrm flipV="1">
            <a:off x="3321314" y="1281685"/>
            <a:ext cx="5589743" cy="4818743"/>
          </a:xfrm>
          <a:prstGeom prs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8" name="等腰三角形 7">
            <a:extLst>
              <a:ext uri="{FF2B5EF4-FFF2-40B4-BE49-F238E27FC236}">
                <a16:creationId xmlns:a16="http://schemas.microsoft.com/office/drawing/2014/main" id="{1B51FDC8-4D7F-4143-8052-45491B7D95E2}"/>
              </a:ext>
            </a:extLst>
          </p:cNvPr>
          <p:cNvSpPr/>
          <p:nvPr userDrawn="1"/>
        </p:nvSpPr>
        <p:spPr>
          <a:xfrm flipV="1">
            <a:off x="7226302" y="2887753"/>
            <a:ext cx="1849855" cy="159470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13" name="标题 1"/>
          <p:cNvSpPr>
            <a:spLocks noGrp="1"/>
          </p:cNvSpPr>
          <p:nvPr>
            <p:ph type="ctrTitle" hasCustomPrompt="1"/>
          </p:nvPr>
        </p:nvSpPr>
        <p:spPr>
          <a:xfrm>
            <a:off x="669925" y="2692495"/>
            <a:ext cx="10850563" cy="1646209"/>
          </a:xfrm>
        </p:spPr>
        <p:txBody>
          <a:bodyPr anchor="ctr">
            <a:noAutofit/>
          </a:bodyPr>
          <a:lstStyle>
            <a:lvl1pPr marL="0" indent="0" algn="ctr">
              <a:buFont typeface="Arial" panose="020B0604020202020204" pitchFamily="34" charset="0"/>
              <a:buNone/>
              <a:defRPr sz="8800" b="0">
                <a:solidFill>
                  <a:schemeClr val="bg1"/>
                </a:solidFill>
                <a:effectLst>
                  <a:outerShdw blurRad="38100" dist="38100" dir="2700000" algn="tl">
                    <a:srgbClr val="000000">
                      <a:alpha val="43137"/>
                    </a:srgbClr>
                  </a:outerShdw>
                </a:effectLst>
              </a:defRPr>
            </a:lvl1pPr>
          </a:lstStyle>
          <a:p>
            <a:r>
              <a:rPr lang="en-US" altLang="zh-CN" dirty="0"/>
              <a:t>THANKS</a:t>
            </a:r>
          </a:p>
        </p:txBody>
      </p:sp>
      <p:sp>
        <p:nvSpPr>
          <p:cNvPr id="14" name="文本占位符 62"/>
          <p:cNvSpPr>
            <a:spLocks noGrp="1"/>
          </p:cNvSpPr>
          <p:nvPr>
            <p:ph type="body" sz="quarter" idx="17" hasCustomPrompt="1"/>
          </p:nvPr>
        </p:nvSpPr>
        <p:spPr>
          <a:xfrm>
            <a:off x="669925" y="4186335"/>
            <a:ext cx="10850563" cy="310871"/>
          </a:xfrm>
        </p:spPr>
        <p:txBody>
          <a:bodyPr vert="horz" lIns="91440" tIns="45720" rIns="91440" bIns="45720" rtlCol="0">
            <a:normAutofit/>
          </a:bodyPr>
          <a:lstStyle>
            <a:lvl1pPr marL="0" indent="0" algn="ctr">
              <a:buNone/>
              <a:defRPr lang="zh-CN" altLang="en-US" sz="1600" smtClean="0">
                <a:solidFill>
                  <a:schemeClr val="bg1"/>
                </a:solidFill>
                <a:effectLst>
                  <a:outerShdw blurRad="38100" dist="38100" dir="2700000" algn="tl">
                    <a:srgbClr val="000000">
                      <a:alpha val="43137"/>
                    </a:srgbClr>
                  </a:outerShdw>
                </a:effectLst>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4" marR="0" lvl="0" indent="-228584" fontAlgn="auto">
              <a:spcAft>
                <a:spcPts val="0"/>
              </a:spcAft>
              <a:buClrTx/>
              <a:buSzTx/>
              <a:tabLst/>
            </a:pPr>
            <a:r>
              <a:rPr lang="zh-CN" altLang="en-US" dirty="0"/>
              <a:t>小木</a:t>
            </a:r>
            <a:r>
              <a:rPr lang="en-US" altLang="zh-CN" dirty="0"/>
              <a:t>Arvin</a:t>
            </a:r>
          </a:p>
        </p:txBody>
      </p:sp>
      <p:sp>
        <p:nvSpPr>
          <p:cNvPr id="15" name="文本占位符 62"/>
          <p:cNvSpPr>
            <a:spLocks noGrp="1"/>
          </p:cNvSpPr>
          <p:nvPr>
            <p:ph type="body" sz="quarter" idx="18" hasCustomPrompt="1"/>
          </p:nvPr>
        </p:nvSpPr>
        <p:spPr>
          <a:xfrm>
            <a:off x="669925" y="4501969"/>
            <a:ext cx="10850563" cy="310871"/>
          </a:xfrm>
        </p:spPr>
        <p:txBody>
          <a:bodyPr vert="horz" lIns="91440" tIns="45720" rIns="91440" bIns="45720" rtlCol="0">
            <a:normAutofit/>
          </a:bodyPr>
          <a:lstStyle>
            <a:lvl1pPr marL="0" indent="0" algn="ctr">
              <a:buNone/>
              <a:defRPr lang="zh-CN" altLang="en-US" sz="1600" smtClean="0">
                <a:solidFill>
                  <a:schemeClr val="bg1"/>
                </a:solidFill>
                <a:effectLst>
                  <a:outerShdw blurRad="38100" dist="38100" dir="2700000" algn="tl">
                    <a:srgbClr val="000000">
                      <a:alpha val="43137"/>
                    </a:srgbClr>
                  </a:outerShdw>
                </a:effectLst>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4" marR="0" lvl="0" indent="-228584" fontAlgn="auto">
              <a:spcAft>
                <a:spcPts val="0"/>
              </a:spcAft>
              <a:buClrTx/>
              <a:buSzTx/>
              <a:tabLst/>
            </a:pPr>
            <a:r>
              <a:rPr lang="zh-CN" altLang="en-US" dirty="0"/>
              <a:t>公众号 </a:t>
            </a:r>
            <a:r>
              <a:rPr lang="en-US" altLang="zh-CN" dirty="0"/>
              <a:t>| </a:t>
            </a:r>
            <a:r>
              <a:rPr lang="zh-CN" altLang="en-US" dirty="0"/>
              <a:t>跟我学个</a:t>
            </a:r>
            <a:r>
              <a:rPr lang="en-US" altLang="zh-CN" dirty="0"/>
              <a:t>P</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8EE87-E84D-4794-AAE5-5EBFA06D5749}" type="datetimeFigureOut">
              <a:rPr lang="zh-CN" altLang="en-US" smtClean="0"/>
              <a:t>2022/4/25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FD9163-3264-45B9-8805-38B3DB57BD34}" type="slidenum">
              <a:rPr lang="zh-CN" altLang="en-US" smtClean="0"/>
              <a:t>‹#›</a:t>
            </a:fld>
            <a:endParaRPr lang="zh-CN" altLang="en-US"/>
          </a:p>
        </p:txBody>
      </p:sp>
    </p:spTree>
    <p:extLst>
      <p:ext uri="{BB962C8B-B14F-4D97-AF65-F5344CB8AC3E}">
        <p14:creationId xmlns:p14="http://schemas.microsoft.com/office/powerpoint/2010/main" val="3002233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7A974B-B494-49A3-9081-EE3182BE8A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B86E15-805A-4B0A-833D-63E1D4C54F78}"/>
              </a:ext>
            </a:extLst>
          </p:cNvPr>
          <p:cNvSpPr>
            <a:spLocks noGrp="1"/>
          </p:cNvSpPr>
          <p:nvPr>
            <p:ph type="dt" sz="half" idx="10"/>
          </p:nvPr>
        </p:nvSpPr>
        <p:spPr/>
        <p:txBody>
          <a:bodyPr/>
          <a:lstStyle/>
          <a:p>
            <a:fld id="{6489D9C7-5DC6-4263-87FF-7C99F6FB63C3}" type="datetime1">
              <a:rPr lang="zh-CN" altLang="en-US" smtClean="0"/>
              <a:pPr/>
              <a:t>2022/4/25</a:t>
            </a:fld>
            <a:endParaRPr lang="zh-CN" altLang="en-US"/>
          </a:p>
        </p:txBody>
      </p:sp>
      <p:sp>
        <p:nvSpPr>
          <p:cNvPr id="4" name="页脚占位符 3">
            <a:extLst>
              <a:ext uri="{FF2B5EF4-FFF2-40B4-BE49-F238E27FC236}">
                <a16:creationId xmlns:a16="http://schemas.microsoft.com/office/drawing/2014/main" id="{2220D8E9-CB94-426A-94E7-D1189170E85B}"/>
              </a:ext>
            </a:extLst>
          </p:cNvPr>
          <p:cNvSpPr>
            <a:spLocks noGrp="1"/>
          </p:cNvSpPr>
          <p:nvPr>
            <p:ph type="ftr" sz="quarter" idx="11"/>
          </p:nvPr>
        </p:nvSpPr>
        <p:spPr/>
        <p:txBody>
          <a:bodyPr/>
          <a:lstStyle/>
          <a:p>
            <a:r>
              <a:rPr lang="en-US" altLang="zh-CN"/>
              <a:t>www.islide.cc </a:t>
            </a:r>
            <a:r>
              <a:rPr lang="zh-CN" altLang="en-US"/>
              <a:t>「 让</a:t>
            </a:r>
            <a:r>
              <a:rPr lang="en-US" altLang="zh-CN"/>
              <a:t>PPT</a:t>
            </a:r>
            <a:r>
              <a:rPr lang="zh-CN" altLang="en-US"/>
              <a:t>设计简单起来！」</a:t>
            </a:r>
            <a:endParaRPr lang="zh-CN" altLang="en-US" dirty="0"/>
          </a:p>
        </p:txBody>
      </p:sp>
      <p:sp>
        <p:nvSpPr>
          <p:cNvPr id="5" name="灯片编号占位符 4">
            <a:extLst>
              <a:ext uri="{FF2B5EF4-FFF2-40B4-BE49-F238E27FC236}">
                <a16:creationId xmlns:a16="http://schemas.microsoft.com/office/drawing/2014/main" id="{412812A3-39AB-4572-88C1-628260CFF15D}"/>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743845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5" y="3"/>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5" y="1123952"/>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515102"/>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fld id="{6489D9C7-5DC6-4263-87FF-7C99F6FB63C3}" type="datetime1">
              <a:rPr lang="zh-CN" altLang="en-US" smtClean="0"/>
              <a:pPr/>
              <a:t>2022/4/25</a:t>
            </a:fld>
            <a:endParaRPr lang="zh-CN" altLang="en-US"/>
          </a:p>
        </p:txBody>
      </p:sp>
      <p:sp>
        <p:nvSpPr>
          <p:cNvPr id="5" name="页脚占位符 4"/>
          <p:cNvSpPr>
            <a:spLocks noGrp="1"/>
          </p:cNvSpPr>
          <p:nvPr>
            <p:ph type="ftr" sz="quarter" idx="3"/>
          </p:nvPr>
        </p:nvSpPr>
        <p:spPr>
          <a:xfrm>
            <a:off x="669925" y="6515102"/>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ltLang="zh-CN" dirty="0"/>
              <a:t>www.islide.cc </a:t>
            </a:r>
            <a:r>
              <a:rPr lang="zh-CN" altLang="en-US" dirty="0"/>
              <a:t>「 让</a:t>
            </a:r>
            <a:r>
              <a:rPr lang="en-US" altLang="zh-CN" dirty="0"/>
              <a:t>PPT</a:t>
            </a:r>
            <a:r>
              <a:rPr lang="zh-CN" altLang="en-US" dirty="0"/>
              <a:t>设计简单起来！」</a:t>
            </a:r>
          </a:p>
        </p:txBody>
      </p:sp>
      <p:sp>
        <p:nvSpPr>
          <p:cNvPr id="6" name="灯片编号占位符 5"/>
          <p:cNvSpPr>
            <a:spLocks noGrp="1"/>
          </p:cNvSpPr>
          <p:nvPr>
            <p:ph type="sldNum" sz="quarter" idx="4"/>
          </p:nvPr>
        </p:nvSpPr>
        <p:spPr>
          <a:xfrm>
            <a:off x="8610599" y="6515102"/>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2" r:id="rId3"/>
    <p:sldLayoutId id="2147483654" r:id="rId4"/>
    <p:sldLayoutId id="2147483661" r:id="rId5"/>
    <p:sldLayoutId id="2147483663" r:id="rId6"/>
    <p:sldLayoutId id="2147483664" r:id="rId7"/>
  </p:sldLayoutIdLst>
  <p:hf hdr="0" dt="0"/>
  <p:txStyles>
    <p:titleStyle>
      <a:lvl1pPr algn="l" defTabSz="914332"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6.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normAutofit/>
          </a:bodyPr>
          <a:lstStyle/>
          <a:p>
            <a:r>
              <a:rPr lang="en-US" altLang="zh-CN"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对语义分割领域的调研</a:t>
            </a:r>
          </a:p>
        </p:txBody>
      </p:sp>
      <p:sp>
        <p:nvSpPr>
          <p:cNvPr id="4" name="标题 3"/>
          <p:cNvSpPr>
            <a:spLocks noGrp="1"/>
          </p:cNvSpPr>
          <p:nvPr>
            <p:ph type="ctrTitle"/>
          </p:nvPr>
        </p:nvSpPr>
        <p:spPr>
          <a:xfrm>
            <a:off x="758014" y="1585510"/>
            <a:ext cx="7881161" cy="822545"/>
          </a:xfrm>
        </p:spPr>
        <p:txBody>
          <a:bodyPr/>
          <a:lstStyle/>
          <a:p>
            <a:r>
              <a:rPr lang="zh-CN" altLang="en-US" sz="5400" dirty="0">
                <a:latin typeface="Arial" panose="020B0604020202020204" pitchFamily="34" charset="0"/>
                <a:ea typeface="微软雅黑" panose="020B0503020204020204" pitchFamily="34" charset="-122"/>
                <a:cs typeface="+mn-ea"/>
                <a:sym typeface="Arial" panose="020B0604020202020204" pitchFamily="34" charset="0"/>
              </a:rPr>
              <a:t>机器智能期中汇报</a:t>
            </a:r>
          </a:p>
        </p:txBody>
      </p:sp>
      <p:sp>
        <p:nvSpPr>
          <p:cNvPr id="7" name="文本占位符 6"/>
          <p:cNvSpPr>
            <a:spLocks noGrp="1"/>
          </p:cNvSpPr>
          <p:nvPr>
            <p:ph type="body" sz="quarter" idx="11"/>
          </p:nvPr>
        </p:nvSpPr>
        <p:spPr>
          <a:xfrm>
            <a:off x="1558114" y="4318700"/>
            <a:ext cx="5269177" cy="371475"/>
          </a:xfrm>
        </p:spPr>
        <p:txBody>
          <a:bodyPr>
            <a:noAutofit/>
          </a:bodyPr>
          <a:lstStyle/>
          <a:p>
            <a:pPr algn="l"/>
            <a:r>
              <a:rPr lang="en-US" altLang="zh-CN" sz="1800" i="0" u="none" strike="noStrike" baseline="0" dirty="0">
                <a:latin typeface="LMRoman12-Regular-Identity-H"/>
              </a:rPr>
              <a:t>2020212267 </a:t>
            </a:r>
            <a:r>
              <a:rPr lang="zh-CN" altLang="en-US" sz="1800" i="0" u="none" strike="noStrike" baseline="0" dirty="0">
                <a:latin typeface="FandolSong-Regular-Identity-H"/>
              </a:rPr>
              <a:t>刘帅</a:t>
            </a:r>
          </a:p>
          <a:p>
            <a:pPr algn="l"/>
            <a:r>
              <a:rPr lang="en-US" altLang="zh-CN" sz="1800" i="0" u="none" strike="noStrike" baseline="0" dirty="0">
                <a:latin typeface="LMRoman12-Regular-Identity-H"/>
              </a:rPr>
              <a:t>2020212276 </a:t>
            </a:r>
            <a:r>
              <a:rPr lang="zh-CN" altLang="en-US" sz="1800" i="0" u="none" strike="noStrike" baseline="0" dirty="0">
                <a:latin typeface="FandolSong-Regular-Identity-H"/>
              </a:rPr>
              <a:t>张骁</a:t>
            </a:r>
          </a:p>
          <a:p>
            <a:pPr algn="l"/>
            <a:r>
              <a:rPr lang="en-US" altLang="zh-CN" sz="1800" i="0" u="none" strike="noStrike" baseline="0" dirty="0">
                <a:latin typeface="LMRoman12-Regular-Identity-H"/>
              </a:rPr>
              <a:t>2020212278 </a:t>
            </a:r>
            <a:r>
              <a:rPr lang="zh-CN" altLang="en-US" sz="1800" i="0" u="none" strike="noStrike" baseline="0" dirty="0">
                <a:latin typeface="FandolSong-Regular-Identity-H"/>
              </a:rPr>
              <a:t>张子弘</a:t>
            </a:r>
          </a:p>
          <a:p>
            <a:pPr algn="l"/>
            <a:r>
              <a:rPr lang="zh-CN" altLang="en-US" sz="1800" i="0" u="none" strike="noStrike" baseline="0" dirty="0">
                <a:latin typeface="FandolSong-Regular-Identity-H"/>
              </a:rPr>
              <a:t>（排名仅按学号顺序）</a:t>
            </a:r>
            <a:endParaRPr lang="en-US" altLang="zh-CN" sz="1800" spc="3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ustDataLst>
      <p:tags r:id="rId2"/>
    </p:custDataLst>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sz="2400" b="1" dirty="0">
                <a:solidFill>
                  <a:schemeClr val="tx1"/>
                </a:solidFill>
              </a:rPr>
              <a:t>通用框架</a:t>
            </a:r>
            <a:r>
              <a:rPr lang="zh-CN" altLang="en-US" sz="2400" dirty="0">
                <a:solidFill>
                  <a:schemeClr val="tx1"/>
                </a:solidFill>
              </a:rPr>
              <a:t>及知识储备</a:t>
            </a:r>
            <a:endParaRPr lang="zh-CN" altLang="en-US" dirty="0"/>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02</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35B8680-455C-4766-82A0-2CE6755C9A89}"/>
              </a:ext>
            </a:extLst>
          </p:cNvPr>
          <p:cNvSpPr txBox="1"/>
          <p:nvPr/>
        </p:nvSpPr>
        <p:spPr>
          <a:xfrm>
            <a:off x="1200150" y="1417708"/>
            <a:ext cx="3143250" cy="369332"/>
          </a:xfrm>
          <a:prstGeom prst="rect">
            <a:avLst/>
          </a:prstGeom>
          <a:noFill/>
        </p:spPr>
        <p:txBody>
          <a:bodyPr wrap="square" rtlCol="0">
            <a:spAutoFit/>
          </a:bodyPr>
          <a:lstStyle/>
          <a:p>
            <a:r>
              <a:rPr lang="en-US" altLang="zh-CN" b="1" dirty="0"/>
              <a:t>2.2 </a:t>
            </a:r>
            <a:r>
              <a:rPr lang="zh-CN" altLang="en-US" b="1" dirty="0"/>
              <a:t>搭建结构</a:t>
            </a:r>
          </a:p>
        </p:txBody>
      </p:sp>
      <p:sp>
        <p:nvSpPr>
          <p:cNvPr id="7" name="文本框 6">
            <a:extLst>
              <a:ext uri="{FF2B5EF4-FFF2-40B4-BE49-F238E27FC236}">
                <a16:creationId xmlns:a16="http://schemas.microsoft.com/office/drawing/2014/main" id="{A352016E-7F45-4E8D-91D8-A6978B622DC6}"/>
              </a:ext>
            </a:extLst>
          </p:cNvPr>
          <p:cNvSpPr txBox="1"/>
          <p:nvPr/>
        </p:nvSpPr>
        <p:spPr>
          <a:xfrm>
            <a:off x="4924425" y="1427545"/>
            <a:ext cx="4895850" cy="369332"/>
          </a:xfrm>
          <a:prstGeom prst="rect">
            <a:avLst/>
          </a:prstGeom>
          <a:noFill/>
        </p:spPr>
        <p:txBody>
          <a:bodyPr wrap="square" rtlCol="0">
            <a:spAutoFit/>
          </a:bodyPr>
          <a:lstStyle/>
          <a:p>
            <a:r>
              <a:rPr lang="en-US" altLang="zh-CN" b="1" dirty="0"/>
              <a:t>Q</a:t>
            </a:r>
            <a:r>
              <a:rPr lang="zh-CN" altLang="en-US" b="1" dirty="0"/>
              <a:t>：编码器</a:t>
            </a:r>
            <a:r>
              <a:rPr lang="en-US" altLang="zh-CN" b="1" dirty="0"/>
              <a:t>-</a:t>
            </a:r>
            <a:r>
              <a:rPr lang="zh-CN" altLang="en-US" b="1" dirty="0"/>
              <a:t>解码器（</a:t>
            </a:r>
            <a:r>
              <a:rPr lang="en-US" altLang="zh-CN" b="1" dirty="0"/>
              <a:t>encoder-decoder</a:t>
            </a:r>
            <a:r>
              <a:rPr lang="zh-CN" altLang="en-US" b="1" dirty="0"/>
              <a:t>）结构？</a:t>
            </a:r>
          </a:p>
        </p:txBody>
      </p:sp>
      <p:sp>
        <p:nvSpPr>
          <p:cNvPr id="14" name="文本框 13">
            <a:extLst>
              <a:ext uri="{FF2B5EF4-FFF2-40B4-BE49-F238E27FC236}">
                <a16:creationId xmlns:a16="http://schemas.microsoft.com/office/drawing/2014/main" id="{C4FB27B1-ADCA-40A8-B75C-091786F913EF}"/>
              </a:ext>
            </a:extLst>
          </p:cNvPr>
          <p:cNvSpPr txBox="1"/>
          <p:nvPr/>
        </p:nvSpPr>
        <p:spPr>
          <a:xfrm>
            <a:off x="669925" y="2660556"/>
            <a:ext cx="4673599" cy="2031325"/>
          </a:xfrm>
          <a:prstGeom prst="rect">
            <a:avLst/>
          </a:prstGeom>
          <a:noFill/>
        </p:spPr>
        <p:txBody>
          <a:bodyPr wrap="square">
            <a:spAutoFit/>
          </a:bodyPr>
          <a:lstStyle/>
          <a:p>
            <a:pPr algn="l"/>
            <a:r>
              <a:rPr lang="zh-CN" altLang="en-US" sz="1800" b="1" i="0" u="none" strike="noStrike" baseline="0" dirty="0">
                <a:latin typeface="FandolSong-Regular-Identity-H"/>
              </a:rPr>
              <a:t>编码器：</a:t>
            </a:r>
            <a:r>
              <a:rPr lang="zh-CN" altLang="en-US" sz="1800" b="0" i="0" u="none" strike="noStrike" baseline="0" dirty="0">
                <a:latin typeface="FandolSong-Regular-Identity-H"/>
              </a:rPr>
              <a:t>通过下采样降低输入的空间</a:t>
            </a:r>
          </a:p>
          <a:p>
            <a:pPr algn="l"/>
            <a:r>
              <a:rPr lang="zh-CN" altLang="en-US" sz="1800" b="0" i="0" u="none" strike="noStrike" baseline="0" dirty="0">
                <a:latin typeface="FandolSong-Regular-Identity-H"/>
              </a:rPr>
              <a:t>分辨率，从而生成一个低分辨率的特征映射（计算高效且能够有效区分不同类别）</a:t>
            </a:r>
            <a:endParaRPr lang="en-US" altLang="zh-CN" sz="1800" b="0" i="0" u="none" strike="noStrike" baseline="0" dirty="0">
              <a:latin typeface="FandolSong-Regular-Identity-H"/>
            </a:endParaRPr>
          </a:p>
          <a:p>
            <a:pPr algn="l"/>
            <a:endParaRPr lang="en-US" altLang="zh-CN" dirty="0">
              <a:latin typeface="FandolSong-Regular-Identity-H"/>
            </a:endParaRPr>
          </a:p>
          <a:p>
            <a:pPr algn="l"/>
            <a:endParaRPr lang="en-US" altLang="zh-CN" sz="1800" b="0" i="0" u="none" strike="noStrike" baseline="0" dirty="0">
              <a:latin typeface="FandolSong-Regular-Identity-H"/>
            </a:endParaRPr>
          </a:p>
          <a:p>
            <a:pPr algn="l"/>
            <a:r>
              <a:rPr lang="zh-CN" altLang="en-US" sz="1800" b="1" i="0" u="none" strike="noStrike" baseline="0" dirty="0">
                <a:latin typeface="FandolSong-Regular-Identity-H"/>
              </a:rPr>
              <a:t>解码器：</a:t>
            </a:r>
            <a:r>
              <a:rPr lang="zh-CN" altLang="en-US" sz="1800" b="0" i="0" u="none" strike="noStrike" baseline="0" dirty="0">
                <a:latin typeface="FandolSong-Regular-Identity-H"/>
              </a:rPr>
              <a:t>对这些特征描述进行上采样，将其恢复成全分辨率的分割图</a:t>
            </a:r>
            <a:endParaRPr lang="zh-CN" altLang="en-US" dirty="0"/>
          </a:p>
        </p:txBody>
      </p:sp>
      <p:pic>
        <p:nvPicPr>
          <p:cNvPr id="4" name="图片 3">
            <a:extLst>
              <a:ext uri="{FF2B5EF4-FFF2-40B4-BE49-F238E27FC236}">
                <a16:creationId xmlns:a16="http://schemas.microsoft.com/office/drawing/2014/main" id="{20B5823D-4098-47FE-8CB3-2445A8F430BC}"/>
              </a:ext>
            </a:extLst>
          </p:cNvPr>
          <p:cNvPicPr>
            <a:picLocks noChangeAspect="1"/>
          </p:cNvPicPr>
          <p:nvPr/>
        </p:nvPicPr>
        <p:blipFill>
          <a:blip r:embed="rId3"/>
          <a:stretch>
            <a:fillRect/>
          </a:stretch>
        </p:blipFill>
        <p:spPr>
          <a:xfrm>
            <a:off x="6096000" y="2187488"/>
            <a:ext cx="5584132" cy="3559439"/>
          </a:xfrm>
          <a:prstGeom prst="rect">
            <a:avLst/>
          </a:prstGeom>
        </p:spPr>
      </p:pic>
    </p:spTree>
    <p:custDataLst>
      <p:tags r:id="rId1"/>
    </p:custDataLst>
    <p:extLst>
      <p:ext uri="{BB962C8B-B14F-4D97-AF65-F5344CB8AC3E}">
        <p14:creationId xmlns:p14="http://schemas.microsoft.com/office/powerpoint/2010/main" val="2996045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最新模型</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03</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35B8680-455C-4766-82A0-2CE6755C9A89}"/>
              </a:ext>
            </a:extLst>
          </p:cNvPr>
          <p:cNvSpPr txBox="1"/>
          <p:nvPr/>
        </p:nvSpPr>
        <p:spPr>
          <a:xfrm>
            <a:off x="1200150" y="1417708"/>
            <a:ext cx="3143250" cy="369332"/>
          </a:xfrm>
          <a:prstGeom prst="rect">
            <a:avLst/>
          </a:prstGeom>
          <a:noFill/>
        </p:spPr>
        <p:txBody>
          <a:bodyPr wrap="square" rtlCol="0">
            <a:spAutoFit/>
          </a:bodyPr>
          <a:lstStyle/>
          <a:p>
            <a:r>
              <a:rPr lang="en-US" altLang="zh-CN" b="1" dirty="0"/>
              <a:t>3.1</a:t>
            </a:r>
            <a:r>
              <a:rPr lang="zh-CN" altLang="en-US" b="1" dirty="0"/>
              <a:t>存在问题</a:t>
            </a:r>
          </a:p>
        </p:txBody>
      </p:sp>
      <p:sp>
        <p:nvSpPr>
          <p:cNvPr id="11" name="文本框 10">
            <a:extLst>
              <a:ext uri="{FF2B5EF4-FFF2-40B4-BE49-F238E27FC236}">
                <a16:creationId xmlns:a16="http://schemas.microsoft.com/office/drawing/2014/main" id="{EF12E421-FBA8-40B3-8D9F-41797DC885DF}"/>
              </a:ext>
            </a:extLst>
          </p:cNvPr>
          <p:cNvSpPr txBox="1"/>
          <p:nvPr/>
        </p:nvSpPr>
        <p:spPr>
          <a:xfrm>
            <a:off x="837407" y="2274838"/>
            <a:ext cx="9973468" cy="2862322"/>
          </a:xfrm>
          <a:prstGeom prst="rect">
            <a:avLst/>
          </a:prstGeom>
          <a:noFill/>
        </p:spPr>
        <p:txBody>
          <a:bodyPr wrap="square">
            <a:spAutoFit/>
          </a:bodyPr>
          <a:lstStyle/>
          <a:p>
            <a:pPr algn="l"/>
            <a:r>
              <a:rPr lang="en-US" altLang="zh-CN" sz="1800" b="0" i="0" u="none" strike="noStrike" baseline="0" dirty="0">
                <a:latin typeface="LMRoman10-Regular-Identity-H"/>
              </a:rPr>
              <a:t>1</a:t>
            </a:r>
            <a:r>
              <a:rPr lang="zh-CN" altLang="en-US" sz="1800" b="0" i="0" u="none" strike="noStrike" baseline="0" dirty="0">
                <a:latin typeface="FandolSong-Regular-Identity-H"/>
              </a:rPr>
              <a:t>、针对</a:t>
            </a:r>
            <a:r>
              <a:rPr lang="zh-CN" altLang="en-US" sz="1800" b="1" i="0" u="none" strike="noStrike" baseline="0" dirty="0">
                <a:latin typeface="FandolSong-Bold-Identity-H"/>
              </a:rPr>
              <a:t>池化</a:t>
            </a:r>
            <a:r>
              <a:rPr lang="zh-CN" altLang="en-US" sz="1800" b="0" i="0" u="none" strike="noStrike" baseline="0" dirty="0">
                <a:latin typeface="FandolSong-Regular-Identity-H"/>
              </a:rPr>
              <a:t>（</a:t>
            </a:r>
            <a:r>
              <a:rPr lang="en-US" altLang="zh-CN" sz="1800" b="0" i="0" u="none" strike="noStrike" baseline="0" dirty="0">
                <a:latin typeface="LMRoman10-Regular-Identity-H"/>
              </a:rPr>
              <a:t>pooling</a:t>
            </a:r>
            <a:r>
              <a:rPr lang="zh-CN" altLang="en-US" sz="1800" b="0" i="0" u="none" strike="noStrike" baseline="0" dirty="0">
                <a:latin typeface="FandolSong-Regular-Identity-H"/>
              </a:rPr>
              <a:t>）下采样过程中的分辨率损失，采用</a:t>
            </a:r>
            <a:r>
              <a:rPr lang="zh-CN" altLang="en-US" sz="1800" b="1" i="0" u="none" strike="noStrike" baseline="0" dirty="0">
                <a:latin typeface="FandolSong-Bold-Identity-H"/>
              </a:rPr>
              <a:t>反卷积</a:t>
            </a:r>
            <a:r>
              <a:rPr lang="zh-CN" altLang="en-US" sz="1800" b="0" i="0" u="none" strike="noStrike" baseline="0" dirty="0">
                <a:latin typeface="FandolSong-Regular-Identity-H"/>
              </a:rPr>
              <a:t>（</a:t>
            </a:r>
            <a:r>
              <a:rPr lang="en-US" altLang="zh-CN" sz="1800" b="0" i="0" u="none" strike="noStrike" baseline="0" dirty="0">
                <a:latin typeface="LMRoman10-Regular-Identity-H"/>
              </a:rPr>
              <a:t>deconvolution</a:t>
            </a:r>
            <a:r>
              <a:rPr lang="zh-CN" altLang="en-US" sz="1800" b="0" i="0" u="none" strike="noStrike" baseline="0" dirty="0">
                <a:latin typeface="FandolSong-Regular-Identity-H"/>
              </a:rPr>
              <a:t>）恢复。但</a:t>
            </a:r>
          </a:p>
          <a:p>
            <a:pPr algn="l"/>
            <a:r>
              <a:rPr lang="zh-CN" altLang="en-US" sz="1800" b="0" i="0" u="none" strike="noStrike" baseline="0" dirty="0">
                <a:latin typeface="FandolSong-Regular-Identity-H"/>
              </a:rPr>
              <a:t>是却很难恢复位置信息。</a:t>
            </a:r>
            <a:endParaRPr lang="en-US" altLang="zh-CN" sz="1800" b="0" i="0" u="none" strike="noStrike" baseline="0" dirty="0">
              <a:latin typeface="FandolSong-Regular-Identity-H"/>
            </a:endParaRPr>
          </a:p>
          <a:p>
            <a:pPr algn="l"/>
            <a:endParaRPr lang="en-US" altLang="zh-CN" sz="1800" b="0" i="0" u="none" strike="noStrike" baseline="0" dirty="0">
              <a:latin typeface="FandolSong-Regular-Identity-H"/>
            </a:endParaRPr>
          </a:p>
          <a:p>
            <a:pPr algn="l"/>
            <a:endParaRPr lang="zh-CN" altLang="en-US" sz="1800" b="0" i="0" u="none" strike="noStrike" baseline="0" dirty="0">
              <a:latin typeface="FandolSong-Regular-Identity-H"/>
            </a:endParaRPr>
          </a:p>
          <a:p>
            <a:pPr algn="l"/>
            <a:r>
              <a:rPr lang="en-US" altLang="zh-CN" sz="1800" b="0" i="0" u="none" strike="noStrike" baseline="0" dirty="0">
                <a:latin typeface="LMRoman10-Regular-Identity-H"/>
              </a:rPr>
              <a:t>2</a:t>
            </a:r>
            <a:r>
              <a:rPr lang="zh-CN" altLang="en-US" sz="1800" b="0" i="0" u="none" strike="noStrike" baseline="0" dirty="0">
                <a:latin typeface="FandolSong-Regular-Identity-H"/>
              </a:rPr>
              <a:t>、使用</a:t>
            </a:r>
            <a:r>
              <a:rPr lang="zh-CN" altLang="en-US" sz="1800" b="1" i="0" u="none" strike="noStrike" baseline="0" dirty="0">
                <a:latin typeface="FandolSong-Regular-Identity-H"/>
              </a:rPr>
              <a:t>空洞卷积</a:t>
            </a:r>
            <a:r>
              <a:rPr lang="zh-CN" altLang="en-US" sz="1800" b="0" i="0" u="none" strike="noStrike" baseline="0" dirty="0">
                <a:latin typeface="FandolSong-Regular-Identity-H"/>
              </a:rPr>
              <a:t>保持分辨率，增大感受野，但是这么做有两个缺点：</a:t>
            </a:r>
            <a:r>
              <a:rPr lang="en-US" altLang="zh-CN" sz="1800" b="0" i="0" u="none" strike="noStrike" baseline="0" dirty="0">
                <a:latin typeface="LMRoman10-Regular-Identity-H"/>
              </a:rPr>
              <a:t>A. </a:t>
            </a:r>
            <a:r>
              <a:rPr lang="zh-CN" altLang="en-US" sz="1800" b="0" i="0" u="none" strike="noStrike" baseline="0" dirty="0">
                <a:latin typeface="FandolSong-Regular-Identity-H"/>
              </a:rPr>
              <a:t>明显增加了计算代</a:t>
            </a:r>
          </a:p>
          <a:p>
            <a:pPr algn="l"/>
            <a:r>
              <a:rPr lang="zh-CN" altLang="en-US" sz="1800" b="0" i="0" u="none" strike="noStrike" baseline="0" dirty="0">
                <a:latin typeface="FandolSong-Regular-Identity-H"/>
              </a:rPr>
              <a:t>价。</a:t>
            </a:r>
            <a:r>
              <a:rPr lang="en-US" altLang="zh-CN" sz="1800" b="0" i="0" u="none" strike="noStrike" baseline="0" dirty="0">
                <a:latin typeface="LMRoman10-Regular-Identity-H"/>
              </a:rPr>
              <a:t>B. </a:t>
            </a:r>
            <a:r>
              <a:rPr lang="zh-CN" altLang="en-US" sz="1800" b="0" i="0" u="none" strike="noStrike" baseline="0" dirty="0">
                <a:latin typeface="FandolSong-Regular-Identity-H"/>
              </a:rPr>
              <a:t>空洞卷积是一种粗略的二次采样（</a:t>
            </a:r>
            <a:r>
              <a:rPr lang="en-US" altLang="zh-CN" sz="1800" b="0" i="0" u="none" strike="noStrike" baseline="0" dirty="0">
                <a:latin typeface="LMRoman10-Regular-Identity-H"/>
              </a:rPr>
              <a:t>coarse sub-sampling</a:t>
            </a:r>
            <a:r>
              <a:rPr lang="zh-CN" altLang="en-US" sz="1800" b="0" i="0" u="none" strike="noStrike" baseline="0" dirty="0">
                <a:latin typeface="FandolSong-Regular-Identity-H"/>
              </a:rPr>
              <a:t>），因此容易损失重要信息。</a:t>
            </a:r>
            <a:endParaRPr lang="en-US" altLang="zh-CN" sz="1800" b="0" i="0" u="none" strike="noStrike" baseline="0" dirty="0">
              <a:latin typeface="FandolSong-Regular-Identity-H"/>
            </a:endParaRPr>
          </a:p>
          <a:p>
            <a:pPr algn="l"/>
            <a:endParaRPr lang="en-US" altLang="zh-CN" sz="1800" b="0" i="0" u="none" strike="noStrike" baseline="0" dirty="0">
              <a:latin typeface="FandolSong-Regular-Identity-H"/>
            </a:endParaRPr>
          </a:p>
          <a:p>
            <a:pPr algn="l"/>
            <a:endParaRPr lang="en-US" altLang="zh-CN" dirty="0">
              <a:latin typeface="FandolSong-Regular-Identity-H"/>
            </a:endParaRPr>
          </a:p>
          <a:p>
            <a:pPr algn="l"/>
            <a:endParaRPr lang="zh-CN" altLang="en-US" sz="1800" b="0" i="0" u="none" strike="noStrike" baseline="0" dirty="0">
              <a:latin typeface="FandolSong-Regular-Identity-H"/>
            </a:endParaRPr>
          </a:p>
          <a:p>
            <a:pPr algn="l"/>
            <a:r>
              <a:rPr lang="en-US" altLang="zh-CN" sz="1800" b="0" i="0" u="none" strike="noStrike" baseline="0" dirty="0">
                <a:latin typeface="LMRoman10-Regular-Identity-H"/>
              </a:rPr>
              <a:t>3</a:t>
            </a:r>
            <a:r>
              <a:rPr lang="zh-CN" altLang="en-US" sz="1800" b="0" i="0" u="none" strike="noStrike" baseline="0" dirty="0">
                <a:latin typeface="FandolSong-Regular-Identity-H"/>
              </a:rPr>
              <a:t>、通过</a:t>
            </a:r>
            <a:r>
              <a:rPr lang="zh-CN" altLang="en-US" sz="1800" b="1" i="0" u="none" strike="noStrike" baseline="0" dirty="0">
                <a:latin typeface="FandolSong-Bold-Identity-H"/>
              </a:rPr>
              <a:t>跳跃连接</a:t>
            </a:r>
            <a:r>
              <a:rPr lang="zh-CN" altLang="en-US" sz="1800" b="0" i="0" u="none" strike="noStrike" baseline="0" dirty="0">
                <a:latin typeface="FandolSong-Regular-Identity-H"/>
              </a:rPr>
              <a:t>（</a:t>
            </a:r>
            <a:r>
              <a:rPr lang="en-US" altLang="zh-CN" sz="1800" b="0" i="0" u="none" strike="noStrike" baseline="0" dirty="0">
                <a:latin typeface="LMRoman10-Regular-Identity-H"/>
              </a:rPr>
              <a:t>skip connection </a:t>
            </a:r>
            <a:r>
              <a:rPr lang="zh-CN" altLang="en-US" sz="1800" b="0" i="0" u="none" strike="noStrike" baseline="0" dirty="0">
                <a:latin typeface="FandolSong-Regular-Identity-H"/>
              </a:rPr>
              <a:t>来产生高分辨率的预测。</a:t>
            </a:r>
            <a:endParaRPr lang="zh-CN" altLang="en-US" dirty="0"/>
          </a:p>
        </p:txBody>
      </p:sp>
    </p:spTree>
    <p:custDataLst>
      <p:tags r:id="rId1"/>
    </p:custDataLst>
    <p:extLst>
      <p:ext uri="{BB962C8B-B14F-4D97-AF65-F5344CB8AC3E}">
        <p14:creationId xmlns:p14="http://schemas.microsoft.com/office/powerpoint/2010/main" val="2250915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最新模型</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03</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35B8680-455C-4766-82A0-2CE6755C9A89}"/>
              </a:ext>
            </a:extLst>
          </p:cNvPr>
          <p:cNvSpPr txBox="1"/>
          <p:nvPr/>
        </p:nvSpPr>
        <p:spPr>
          <a:xfrm>
            <a:off x="1200150" y="1417708"/>
            <a:ext cx="3143250" cy="369332"/>
          </a:xfrm>
          <a:prstGeom prst="rect">
            <a:avLst/>
          </a:prstGeom>
          <a:noFill/>
        </p:spPr>
        <p:txBody>
          <a:bodyPr wrap="square" rtlCol="0">
            <a:spAutoFit/>
          </a:bodyPr>
          <a:lstStyle/>
          <a:p>
            <a:r>
              <a:rPr lang="en-US" altLang="zh-CN" b="1" dirty="0"/>
              <a:t>3.2  </a:t>
            </a:r>
            <a:r>
              <a:rPr lang="en-US" altLang="zh-CN" sz="1800" b="1" i="0" u="none" strike="noStrike" baseline="0" dirty="0" err="1">
                <a:latin typeface="LMRoman10-Bold-Identity-H"/>
              </a:rPr>
              <a:t>SegNet</a:t>
            </a:r>
            <a:r>
              <a:rPr lang="en-US" altLang="zh-CN" sz="1800" b="1" i="0" u="none" strike="noStrike" baseline="0" dirty="0">
                <a:latin typeface="LMRoman10-Bold-Identity-H"/>
              </a:rPr>
              <a:t> </a:t>
            </a:r>
            <a:r>
              <a:rPr lang="zh-CN" altLang="en-US" sz="1800" b="1" i="0" u="none" strike="noStrike" baseline="0" dirty="0">
                <a:latin typeface="FandolSong-Bold-Identity-H"/>
              </a:rPr>
              <a:t>模型</a:t>
            </a:r>
            <a:endParaRPr lang="zh-CN" altLang="en-US" b="1" dirty="0"/>
          </a:p>
        </p:txBody>
      </p:sp>
      <p:sp>
        <p:nvSpPr>
          <p:cNvPr id="13" name="文本框 12">
            <a:extLst>
              <a:ext uri="{FF2B5EF4-FFF2-40B4-BE49-F238E27FC236}">
                <a16:creationId xmlns:a16="http://schemas.microsoft.com/office/drawing/2014/main" id="{96CF8D10-2F64-449B-B9E4-1DC2BE728471}"/>
              </a:ext>
            </a:extLst>
          </p:cNvPr>
          <p:cNvSpPr txBox="1"/>
          <p:nvPr/>
        </p:nvSpPr>
        <p:spPr>
          <a:xfrm>
            <a:off x="1200149" y="1924735"/>
            <a:ext cx="10506075" cy="307777"/>
          </a:xfrm>
          <a:prstGeom prst="rect">
            <a:avLst/>
          </a:prstGeom>
          <a:noFill/>
        </p:spPr>
        <p:txBody>
          <a:bodyPr wrap="square">
            <a:spAutoFit/>
          </a:bodyPr>
          <a:lstStyle/>
          <a:p>
            <a:r>
              <a:rPr lang="zh-CN" altLang="en-US" sz="1400" b="0" i="0" u="none" strike="noStrike" baseline="0" dirty="0">
                <a:latin typeface="楷体" panose="02010609060101010101" pitchFamily="49" charset="-122"/>
                <a:ea typeface="楷体" panose="02010609060101010101" pitchFamily="49" charset="-122"/>
              </a:rPr>
              <a:t>参考论文：</a:t>
            </a:r>
            <a:r>
              <a:rPr lang="en-US" altLang="zh-CN" sz="1400" b="0" i="0" u="none" strike="noStrike" baseline="0" dirty="0" err="1">
                <a:latin typeface="楷体" panose="02010609060101010101" pitchFamily="49" charset="-122"/>
                <a:ea typeface="楷体" panose="02010609060101010101" pitchFamily="49" charset="-122"/>
              </a:rPr>
              <a:t>SegNet:A</a:t>
            </a:r>
            <a:r>
              <a:rPr lang="en-US" altLang="zh-CN" sz="1400" b="0" i="0" u="none" strike="noStrike" baseline="0" dirty="0">
                <a:latin typeface="楷体" panose="02010609060101010101" pitchFamily="49" charset="-122"/>
                <a:ea typeface="楷体" panose="02010609060101010101" pitchFamily="49" charset="-122"/>
              </a:rPr>
              <a:t> Deep Convolutional Encoder-Decoder Architecture for Image Segmentation</a:t>
            </a:r>
            <a:endParaRPr lang="zh-CN" altLang="en-US" sz="1400" dirty="0">
              <a:latin typeface="楷体" panose="02010609060101010101" pitchFamily="49" charset="-122"/>
              <a:ea typeface="楷体" panose="02010609060101010101" pitchFamily="49" charset="-122"/>
            </a:endParaRPr>
          </a:p>
        </p:txBody>
      </p:sp>
      <p:pic>
        <p:nvPicPr>
          <p:cNvPr id="9" name="图片 8">
            <a:extLst>
              <a:ext uri="{FF2B5EF4-FFF2-40B4-BE49-F238E27FC236}">
                <a16:creationId xmlns:a16="http://schemas.microsoft.com/office/drawing/2014/main" id="{DBDE1642-5C95-4D66-BAE9-88D65B0F21F2}"/>
              </a:ext>
            </a:extLst>
          </p:cNvPr>
          <p:cNvPicPr>
            <a:picLocks noChangeAspect="1"/>
          </p:cNvPicPr>
          <p:nvPr/>
        </p:nvPicPr>
        <p:blipFill>
          <a:blip r:embed="rId3"/>
          <a:stretch>
            <a:fillRect/>
          </a:stretch>
        </p:blipFill>
        <p:spPr>
          <a:xfrm>
            <a:off x="1042987" y="2525957"/>
            <a:ext cx="9610725" cy="3695700"/>
          </a:xfrm>
          <a:prstGeom prst="rect">
            <a:avLst/>
          </a:prstGeom>
        </p:spPr>
      </p:pic>
    </p:spTree>
    <p:custDataLst>
      <p:tags r:id="rId1"/>
    </p:custDataLst>
    <p:extLst>
      <p:ext uri="{BB962C8B-B14F-4D97-AF65-F5344CB8AC3E}">
        <p14:creationId xmlns:p14="http://schemas.microsoft.com/office/powerpoint/2010/main" val="4091198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最新模型</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03</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35B8680-455C-4766-82A0-2CE6755C9A89}"/>
              </a:ext>
            </a:extLst>
          </p:cNvPr>
          <p:cNvSpPr txBox="1"/>
          <p:nvPr/>
        </p:nvSpPr>
        <p:spPr>
          <a:xfrm>
            <a:off x="1200150" y="1417708"/>
            <a:ext cx="3143250" cy="369332"/>
          </a:xfrm>
          <a:prstGeom prst="rect">
            <a:avLst/>
          </a:prstGeom>
          <a:noFill/>
        </p:spPr>
        <p:txBody>
          <a:bodyPr wrap="square" rtlCol="0">
            <a:spAutoFit/>
          </a:bodyPr>
          <a:lstStyle/>
          <a:p>
            <a:r>
              <a:rPr lang="en-US" altLang="zh-CN" b="1" dirty="0"/>
              <a:t>3.2  </a:t>
            </a:r>
            <a:r>
              <a:rPr lang="en-US" altLang="zh-CN" sz="1800" b="1" i="0" u="none" strike="noStrike" baseline="0" dirty="0" err="1">
                <a:latin typeface="LMRoman10-Bold-Identity-H"/>
              </a:rPr>
              <a:t>SegNet</a:t>
            </a:r>
            <a:r>
              <a:rPr lang="en-US" altLang="zh-CN" sz="1800" b="1" i="0" u="none" strike="noStrike" baseline="0" dirty="0">
                <a:latin typeface="LMRoman10-Bold-Identity-H"/>
              </a:rPr>
              <a:t> </a:t>
            </a:r>
            <a:r>
              <a:rPr lang="zh-CN" altLang="en-US" sz="1800" b="1" i="0" u="none" strike="noStrike" baseline="0" dirty="0">
                <a:latin typeface="FandolSong-Bold-Identity-H"/>
              </a:rPr>
              <a:t>模型</a:t>
            </a:r>
            <a:endParaRPr lang="zh-CN" altLang="en-US" b="1" dirty="0"/>
          </a:p>
        </p:txBody>
      </p:sp>
      <p:sp>
        <p:nvSpPr>
          <p:cNvPr id="11" name="文本框 10">
            <a:extLst>
              <a:ext uri="{FF2B5EF4-FFF2-40B4-BE49-F238E27FC236}">
                <a16:creationId xmlns:a16="http://schemas.microsoft.com/office/drawing/2014/main" id="{94C73DE0-DFE8-4D68-A994-7715FCDE3141}"/>
              </a:ext>
            </a:extLst>
          </p:cNvPr>
          <p:cNvSpPr txBox="1"/>
          <p:nvPr/>
        </p:nvSpPr>
        <p:spPr>
          <a:xfrm>
            <a:off x="612775" y="2023647"/>
            <a:ext cx="4905376" cy="3970318"/>
          </a:xfrm>
          <a:prstGeom prst="rect">
            <a:avLst/>
          </a:prstGeom>
          <a:noFill/>
        </p:spPr>
        <p:txBody>
          <a:bodyPr wrap="square">
            <a:spAutoFit/>
          </a:bodyPr>
          <a:lstStyle/>
          <a:p>
            <a:pPr algn="l"/>
            <a:r>
              <a:rPr lang="zh-CN" altLang="en-US" sz="1800" b="1" i="0" u="none" strike="noStrike" baseline="0" dirty="0">
                <a:latin typeface="FandolSong-Bold-Identity-H"/>
              </a:rPr>
              <a:t>池化索引</a:t>
            </a:r>
          </a:p>
          <a:p>
            <a:pPr algn="l"/>
            <a:r>
              <a:rPr lang="zh-CN" altLang="en-US" sz="1800" b="0" i="0" u="none" strike="noStrike" baseline="0" dirty="0">
                <a:latin typeface="FandolSong-Regular-Identity-H"/>
              </a:rPr>
              <a:t>（</a:t>
            </a:r>
            <a:r>
              <a:rPr lang="en-US" altLang="zh-CN" sz="1800" b="0" i="0" u="none" strike="noStrike" baseline="0" dirty="0">
                <a:latin typeface="LMRoman10-Regular-Identity-H"/>
              </a:rPr>
              <a:t>1</a:t>
            </a:r>
            <a:r>
              <a:rPr lang="zh-CN" altLang="en-US" sz="1800" b="0" i="0" u="none" strike="noStrike" baseline="0" dirty="0">
                <a:latin typeface="FandolSong-Regular-Identity-H"/>
              </a:rPr>
              <a:t>）在每次池化中都会保存通过最大值选出的权值在</a:t>
            </a:r>
            <a:r>
              <a:rPr lang="en-US" altLang="zh-CN" sz="1800" b="0" i="0" u="none" strike="noStrike" baseline="0" dirty="0">
                <a:latin typeface="CMR10"/>
              </a:rPr>
              <a:t>2 </a:t>
            </a:r>
            <a:r>
              <a:rPr lang="en-US" altLang="zh-CN" sz="1800" b="0" i="1" u="none" strike="noStrike" baseline="0" dirty="0">
                <a:latin typeface="CMSY10"/>
              </a:rPr>
              <a:t>× </a:t>
            </a:r>
            <a:r>
              <a:rPr lang="en-US" altLang="zh-CN" sz="1800" b="0" i="0" u="none" strike="noStrike" baseline="0" dirty="0">
                <a:latin typeface="CMR10"/>
              </a:rPr>
              <a:t>2 </a:t>
            </a:r>
            <a:r>
              <a:rPr lang="zh-CN" altLang="en-US" sz="1800" b="0" i="0" u="none" strike="noStrike" baseline="0" dirty="0">
                <a:latin typeface="FandolSong-Regular-Identity-H"/>
              </a:rPr>
              <a:t>过滤器（</a:t>
            </a:r>
            <a:r>
              <a:rPr lang="en-US" altLang="zh-CN" sz="1800" b="0" i="0" u="none" strike="noStrike" baseline="0" dirty="0">
                <a:latin typeface="LMRoman10-Regular-Identity-H"/>
              </a:rPr>
              <a:t>filter</a:t>
            </a:r>
            <a:r>
              <a:rPr lang="zh-CN" altLang="en-US" sz="1800" b="0" i="0" u="none" strike="noStrike" baseline="0" dirty="0">
                <a:latin typeface="FandolSong-Regular-Identity-H"/>
              </a:rPr>
              <a:t>）中的相对位置；</a:t>
            </a:r>
          </a:p>
          <a:p>
            <a:pPr algn="l"/>
            <a:r>
              <a:rPr lang="zh-CN" altLang="en-US" sz="1800" b="0" i="0" u="none" strike="noStrike" baseline="0" dirty="0">
                <a:latin typeface="FandolSong-Regular-Identity-H"/>
              </a:rPr>
              <a:t>（</a:t>
            </a:r>
            <a:r>
              <a:rPr lang="en-US" altLang="zh-CN" sz="1800" b="0" i="0" u="none" strike="noStrike" baseline="0" dirty="0">
                <a:latin typeface="LMRoman10-Regular-Identity-H"/>
              </a:rPr>
              <a:t>2</a:t>
            </a:r>
            <a:r>
              <a:rPr lang="zh-CN" altLang="en-US" sz="1800" b="0" i="0" u="none" strike="noStrike" baseline="0" dirty="0">
                <a:latin typeface="FandolSong-Regular-Identity-H"/>
              </a:rPr>
              <a:t>）网络中的蓝色的池化与红色的上采样通过池化索引相连，实际上是记录了池化后的索引</a:t>
            </a:r>
          </a:p>
          <a:p>
            <a:pPr algn="l"/>
            <a:r>
              <a:rPr lang="zh-CN" altLang="en-US" sz="1800" b="0" i="0" u="none" strike="noStrike" baseline="0" dirty="0">
                <a:latin typeface="FandolSong-Regular-Identity-H"/>
              </a:rPr>
              <a:t>输出到相对应位置的上采样。</a:t>
            </a:r>
          </a:p>
          <a:p>
            <a:pPr algn="l"/>
            <a:r>
              <a:rPr lang="zh-CN" altLang="en-US" sz="1800" b="0" i="0" u="none" strike="noStrike" baseline="0" dirty="0">
                <a:latin typeface="FandolSong-Regular-Identity-H"/>
              </a:rPr>
              <a:t>（</a:t>
            </a:r>
            <a:r>
              <a:rPr lang="en-US" altLang="zh-CN" sz="1800" b="0" i="0" u="none" strike="noStrike" baseline="0" dirty="0">
                <a:latin typeface="LMRoman10-Regular-Identity-H"/>
              </a:rPr>
              <a:t>3</a:t>
            </a:r>
            <a:r>
              <a:rPr lang="zh-CN" altLang="en-US" sz="1800" b="0" i="0" u="none" strike="noStrike" baseline="0" dirty="0">
                <a:latin typeface="FandolSong-Regular-Identity-H"/>
              </a:rPr>
              <a:t>）这样可以让上采样成为池化的逆过程。</a:t>
            </a:r>
          </a:p>
          <a:p>
            <a:pPr algn="l"/>
            <a:endParaRPr lang="en-US" altLang="zh-CN" b="1" dirty="0">
              <a:latin typeface="FandolSong-Bold-Identity-H"/>
            </a:endParaRPr>
          </a:p>
          <a:p>
            <a:pPr algn="l"/>
            <a:r>
              <a:rPr lang="zh-CN" altLang="en-US" sz="1800" b="1" i="0" u="none" strike="noStrike" baseline="0" dirty="0">
                <a:latin typeface="FandolSong-Bold-Identity-H"/>
              </a:rPr>
              <a:t>最大池化索引</a:t>
            </a:r>
            <a:r>
              <a:rPr lang="zh-CN" altLang="en-US" sz="1800" b="0" i="0" u="none" strike="noStrike" baseline="0" dirty="0">
                <a:latin typeface="FandolSong-Regular-Identity-H"/>
              </a:rPr>
              <a:t>（</a:t>
            </a:r>
            <a:r>
              <a:rPr lang="en-US" altLang="zh-CN" sz="1800" b="0" i="0" u="none" strike="noStrike" baseline="0" dirty="0">
                <a:latin typeface="LMRoman10-Regular-Identity-H"/>
              </a:rPr>
              <a:t>max-pooling induces) </a:t>
            </a:r>
            <a:r>
              <a:rPr lang="zh-CN" altLang="en-US" sz="1800" b="0" i="0" u="none" strike="noStrike" baseline="0" dirty="0">
                <a:latin typeface="FandolSong-Regular-Identity-H"/>
              </a:rPr>
              <a:t>有如下优点：</a:t>
            </a:r>
          </a:p>
          <a:p>
            <a:pPr algn="l"/>
            <a:r>
              <a:rPr lang="zh-CN" altLang="en-US" sz="1800" b="0" i="0" u="none" strike="noStrike" baseline="0" dirty="0">
                <a:latin typeface="FandolSong-Regular-Identity-H"/>
              </a:rPr>
              <a:t>（</a:t>
            </a:r>
            <a:r>
              <a:rPr lang="en-US" altLang="zh-CN" sz="1800" b="0" i="0" u="none" strike="noStrike" baseline="0" dirty="0">
                <a:latin typeface="LMRoman10-Regular-Identity-H"/>
              </a:rPr>
              <a:t>1</a:t>
            </a:r>
            <a:r>
              <a:rPr lang="zh-CN" altLang="en-US" sz="1800" b="0" i="0" u="none" strike="noStrike" baseline="0" dirty="0">
                <a:latin typeface="FandolSong-Regular-Identity-H"/>
              </a:rPr>
              <a:t>）改进了边界划分；</a:t>
            </a:r>
          </a:p>
          <a:p>
            <a:pPr algn="l"/>
            <a:r>
              <a:rPr lang="zh-CN" altLang="en-US" sz="1800" b="0" i="0" u="none" strike="noStrike" baseline="0" dirty="0">
                <a:latin typeface="FandolSong-Regular-Identity-H"/>
              </a:rPr>
              <a:t>（</a:t>
            </a:r>
            <a:r>
              <a:rPr lang="en-US" altLang="zh-CN" sz="1800" b="0" i="0" u="none" strike="noStrike" baseline="0" dirty="0">
                <a:latin typeface="LMRoman10-Regular-Identity-H"/>
              </a:rPr>
              <a:t>2</a:t>
            </a:r>
            <a:r>
              <a:rPr lang="zh-CN" altLang="en-US" sz="1800" b="0" i="0" u="none" strike="noStrike" baseline="0" dirty="0">
                <a:latin typeface="FandolSong-Regular-Identity-H"/>
              </a:rPr>
              <a:t>）减少了实现端到端训练的参数数量；</a:t>
            </a:r>
          </a:p>
          <a:p>
            <a:pPr algn="l"/>
            <a:r>
              <a:rPr lang="zh-CN" altLang="en-US" sz="1800" b="0" i="0" u="none" strike="noStrike" baseline="0" dirty="0">
                <a:latin typeface="FandolSong-Regular-Identity-H"/>
              </a:rPr>
              <a:t>（</a:t>
            </a:r>
            <a:r>
              <a:rPr lang="en-US" altLang="zh-CN" sz="1800" b="0" i="0" u="none" strike="noStrike" baseline="0" dirty="0">
                <a:latin typeface="LMRoman10-Regular-Identity-H"/>
              </a:rPr>
              <a:t>3</a:t>
            </a:r>
            <a:r>
              <a:rPr lang="zh-CN" altLang="en-US" sz="1800" b="0" i="0" u="none" strike="noStrike" baseline="0" dirty="0">
                <a:latin typeface="FandolSong-Regular-Identity-H"/>
              </a:rPr>
              <a:t>）上采样具有通用性，可以包含到任何编码解码网络中。</a:t>
            </a:r>
            <a:endParaRPr lang="zh-CN" altLang="en-US" dirty="0"/>
          </a:p>
        </p:txBody>
      </p:sp>
      <p:pic>
        <p:nvPicPr>
          <p:cNvPr id="4" name="图片 3">
            <a:extLst>
              <a:ext uri="{FF2B5EF4-FFF2-40B4-BE49-F238E27FC236}">
                <a16:creationId xmlns:a16="http://schemas.microsoft.com/office/drawing/2014/main" id="{E41B96FC-5B08-4584-8214-0AB74B96B0DD}"/>
              </a:ext>
            </a:extLst>
          </p:cNvPr>
          <p:cNvPicPr>
            <a:picLocks noChangeAspect="1"/>
          </p:cNvPicPr>
          <p:nvPr/>
        </p:nvPicPr>
        <p:blipFill>
          <a:blip r:embed="rId3"/>
          <a:stretch>
            <a:fillRect/>
          </a:stretch>
        </p:blipFill>
        <p:spPr>
          <a:xfrm>
            <a:off x="5781676" y="1679579"/>
            <a:ext cx="5972174" cy="3993131"/>
          </a:xfrm>
          <a:prstGeom prst="rect">
            <a:avLst/>
          </a:prstGeom>
        </p:spPr>
      </p:pic>
    </p:spTree>
    <p:custDataLst>
      <p:tags r:id="rId1"/>
    </p:custDataLst>
    <p:extLst>
      <p:ext uri="{BB962C8B-B14F-4D97-AF65-F5344CB8AC3E}">
        <p14:creationId xmlns:p14="http://schemas.microsoft.com/office/powerpoint/2010/main" val="2057001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最新模型</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03</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35B8680-455C-4766-82A0-2CE6755C9A89}"/>
              </a:ext>
            </a:extLst>
          </p:cNvPr>
          <p:cNvSpPr txBox="1"/>
          <p:nvPr/>
        </p:nvSpPr>
        <p:spPr>
          <a:xfrm>
            <a:off x="1200150" y="1417708"/>
            <a:ext cx="3143250" cy="369332"/>
          </a:xfrm>
          <a:prstGeom prst="rect">
            <a:avLst/>
          </a:prstGeom>
          <a:noFill/>
        </p:spPr>
        <p:txBody>
          <a:bodyPr wrap="square" rtlCol="0">
            <a:spAutoFit/>
          </a:bodyPr>
          <a:lstStyle/>
          <a:p>
            <a:r>
              <a:rPr lang="en-US" altLang="zh-CN" b="1" dirty="0"/>
              <a:t>3.2  </a:t>
            </a:r>
            <a:r>
              <a:rPr lang="en-US" altLang="zh-CN" sz="1800" b="1" i="0" u="none" strike="noStrike" baseline="0" dirty="0" err="1">
                <a:latin typeface="LMRoman10-Bold-Identity-H"/>
              </a:rPr>
              <a:t>SegNet</a:t>
            </a:r>
            <a:r>
              <a:rPr lang="en-US" altLang="zh-CN" sz="1800" b="1" i="0" u="none" strike="noStrike" baseline="0" dirty="0">
                <a:latin typeface="LMRoman10-Bold-Identity-H"/>
              </a:rPr>
              <a:t> </a:t>
            </a:r>
            <a:r>
              <a:rPr lang="zh-CN" altLang="en-US" sz="1800" b="1" i="0" u="none" strike="noStrike" baseline="0" dirty="0">
                <a:latin typeface="FandolSong-Bold-Identity-H"/>
              </a:rPr>
              <a:t>模型</a:t>
            </a:r>
            <a:endParaRPr lang="zh-CN" altLang="en-US" b="1" dirty="0"/>
          </a:p>
        </p:txBody>
      </p:sp>
      <p:sp>
        <p:nvSpPr>
          <p:cNvPr id="12" name="文本框 11">
            <a:extLst>
              <a:ext uri="{FF2B5EF4-FFF2-40B4-BE49-F238E27FC236}">
                <a16:creationId xmlns:a16="http://schemas.microsoft.com/office/drawing/2014/main" id="{79B3A10D-8158-4390-9C1F-66038E9516B9}"/>
              </a:ext>
            </a:extLst>
          </p:cNvPr>
          <p:cNvSpPr txBox="1"/>
          <p:nvPr/>
        </p:nvSpPr>
        <p:spPr>
          <a:xfrm>
            <a:off x="838200" y="2164348"/>
            <a:ext cx="3143250" cy="3139321"/>
          </a:xfrm>
          <a:prstGeom prst="rect">
            <a:avLst/>
          </a:prstGeom>
          <a:noFill/>
        </p:spPr>
        <p:txBody>
          <a:bodyPr wrap="square">
            <a:spAutoFit/>
          </a:bodyPr>
          <a:lstStyle/>
          <a:p>
            <a:pPr algn="l"/>
            <a:r>
              <a:rPr lang="zh-CN" altLang="en-US" sz="1800" b="1" i="0" u="none" strike="noStrike" baseline="0" dirty="0">
                <a:latin typeface="FandolSong-Bold-Identity-H"/>
              </a:rPr>
              <a:t>上采样做出的改进</a:t>
            </a:r>
          </a:p>
          <a:p>
            <a:pPr algn="l"/>
            <a:endParaRPr lang="en-US" altLang="zh-CN" sz="1800" b="0" i="0" u="none" strike="noStrike" baseline="0" dirty="0">
              <a:latin typeface="LMRoman10-Regular-Identity-H"/>
            </a:endParaRPr>
          </a:p>
          <a:p>
            <a:pPr algn="l"/>
            <a:r>
              <a:rPr lang="en-US" altLang="zh-CN" sz="1800" b="0" i="0" u="none" strike="noStrike" baseline="0" dirty="0" err="1">
                <a:latin typeface="LMRoman10-Regular-Identity-H"/>
              </a:rPr>
              <a:t>SegNet</a:t>
            </a:r>
            <a:r>
              <a:rPr lang="en-US" altLang="zh-CN" sz="1800" b="0" i="0" u="none" strike="noStrike" baseline="0" dirty="0">
                <a:latin typeface="LMRoman10-Regular-Identity-H"/>
              </a:rPr>
              <a:t> </a:t>
            </a:r>
            <a:r>
              <a:rPr lang="zh-CN" altLang="en-US" sz="1800" b="0" i="0" u="none" strike="noStrike" baseline="0" dirty="0">
                <a:latin typeface="FandolSong-Regular-Identity-H"/>
              </a:rPr>
              <a:t>的上采样过程不需要训练学习（只需要分配一些储存空间</a:t>
            </a:r>
            <a:endParaRPr lang="en-US" altLang="zh-CN" sz="1800" b="0" i="0" u="none" strike="noStrike" baseline="0" dirty="0">
              <a:latin typeface="FandolSong-Regular-Identity-H"/>
            </a:endParaRPr>
          </a:p>
          <a:p>
            <a:pPr algn="l"/>
            <a:endParaRPr lang="en-US" altLang="zh-CN" sz="1800" b="0" i="0" u="none" strike="noStrike" baseline="0" dirty="0">
              <a:latin typeface="FandolSong-Regular-Identity-H"/>
            </a:endParaRPr>
          </a:p>
          <a:p>
            <a:pPr algn="l"/>
            <a:r>
              <a:rPr lang="zh-CN" altLang="en-US" sz="1800" b="0" i="0" u="none" strike="noStrike" baseline="0" dirty="0">
                <a:latin typeface="FandolSong-Regular-Identity-H"/>
              </a:rPr>
              <a:t>而</a:t>
            </a:r>
            <a:r>
              <a:rPr lang="en-US" altLang="zh-CN" sz="1800" b="0" i="0" u="none" strike="noStrike" baseline="0" dirty="0">
                <a:latin typeface="LMRoman10-Regular-Identity-H"/>
              </a:rPr>
              <a:t>FCN </a:t>
            </a:r>
            <a:r>
              <a:rPr lang="zh-CN" altLang="en-US" sz="1800" b="0" i="0" u="none" strike="noStrike" baseline="0" dirty="0">
                <a:latin typeface="FandolSong-Regular-Identity-H"/>
              </a:rPr>
              <a:t>的上采样则采取了</a:t>
            </a:r>
            <a:r>
              <a:rPr lang="en-US" altLang="zh-CN" sz="1800" b="0" i="0" u="none" strike="noStrike" baseline="0" dirty="0">
                <a:latin typeface="LMRoman10-Regular-Identity-H"/>
              </a:rPr>
              <a:t>Transposed Convolution </a:t>
            </a:r>
            <a:r>
              <a:rPr lang="zh-CN" altLang="en-US" sz="1800" b="0" i="0" u="none" strike="noStrike" baseline="0" dirty="0">
                <a:latin typeface="FandolSong-Regular-Identity-H"/>
              </a:rPr>
              <a:t>策略，将特征反卷积后得到上采样，这一过程是需要学</a:t>
            </a:r>
          </a:p>
          <a:p>
            <a:pPr algn="l"/>
            <a:r>
              <a:rPr lang="zh-CN" altLang="en-US" sz="1800" b="0" i="0" u="none" strike="noStrike" baseline="0" dirty="0">
                <a:latin typeface="FandolSong-Regular-Identity-H"/>
              </a:rPr>
              <a:t>习的。</a:t>
            </a:r>
          </a:p>
        </p:txBody>
      </p:sp>
      <p:pic>
        <p:nvPicPr>
          <p:cNvPr id="7" name="图片 6">
            <a:extLst>
              <a:ext uri="{FF2B5EF4-FFF2-40B4-BE49-F238E27FC236}">
                <a16:creationId xmlns:a16="http://schemas.microsoft.com/office/drawing/2014/main" id="{13F17C6C-C51F-4E80-92A1-2BE54202CE6D}"/>
              </a:ext>
            </a:extLst>
          </p:cNvPr>
          <p:cNvPicPr>
            <a:picLocks noChangeAspect="1"/>
          </p:cNvPicPr>
          <p:nvPr/>
        </p:nvPicPr>
        <p:blipFill>
          <a:blip r:embed="rId3"/>
          <a:stretch>
            <a:fillRect/>
          </a:stretch>
        </p:blipFill>
        <p:spPr>
          <a:xfrm>
            <a:off x="4266407" y="2085327"/>
            <a:ext cx="7087393" cy="3613317"/>
          </a:xfrm>
          <a:prstGeom prst="rect">
            <a:avLst/>
          </a:prstGeom>
        </p:spPr>
      </p:pic>
    </p:spTree>
    <p:custDataLst>
      <p:tags r:id="rId1"/>
    </p:custDataLst>
    <p:extLst>
      <p:ext uri="{BB962C8B-B14F-4D97-AF65-F5344CB8AC3E}">
        <p14:creationId xmlns:p14="http://schemas.microsoft.com/office/powerpoint/2010/main" val="648968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最新模型</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03</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35B8680-455C-4766-82A0-2CE6755C9A89}"/>
              </a:ext>
            </a:extLst>
          </p:cNvPr>
          <p:cNvSpPr txBox="1"/>
          <p:nvPr/>
        </p:nvSpPr>
        <p:spPr>
          <a:xfrm>
            <a:off x="1200150" y="1417708"/>
            <a:ext cx="3143250" cy="369332"/>
          </a:xfrm>
          <a:prstGeom prst="rect">
            <a:avLst/>
          </a:prstGeom>
          <a:noFill/>
        </p:spPr>
        <p:txBody>
          <a:bodyPr wrap="square" rtlCol="0">
            <a:spAutoFit/>
          </a:bodyPr>
          <a:lstStyle/>
          <a:p>
            <a:r>
              <a:rPr lang="en-US" altLang="zh-CN" b="1" dirty="0"/>
              <a:t>3.3  </a:t>
            </a:r>
            <a:r>
              <a:rPr lang="en-US" altLang="zh-CN" b="1" dirty="0">
                <a:latin typeface="LMRoman10-Bold-Identity-H"/>
              </a:rPr>
              <a:t>U-net</a:t>
            </a:r>
            <a:r>
              <a:rPr lang="zh-CN" altLang="en-US" sz="1800" b="1" i="0" u="none" strike="noStrike" baseline="0" dirty="0">
                <a:latin typeface="FandolSong-Bold-Identity-H"/>
              </a:rPr>
              <a:t>模型</a:t>
            </a:r>
            <a:endParaRPr lang="zh-CN" altLang="en-US" b="1" dirty="0"/>
          </a:p>
        </p:txBody>
      </p:sp>
      <p:sp>
        <p:nvSpPr>
          <p:cNvPr id="12" name="文本框 11">
            <a:extLst>
              <a:ext uri="{FF2B5EF4-FFF2-40B4-BE49-F238E27FC236}">
                <a16:creationId xmlns:a16="http://schemas.microsoft.com/office/drawing/2014/main" id="{79B3A10D-8158-4390-9C1F-66038E9516B9}"/>
              </a:ext>
            </a:extLst>
          </p:cNvPr>
          <p:cNvSpPr txBox="1"/>
          <p:nvPr/>
        </p:nvSpPr>
        <p:spPr>
          <a:xfrm>
            <a:off x="541338" y="2305687"/>
            <a:ext cx="3802061" cy="1754326"/>
          </a:xfrm>
          <a:prstGeom prst="rect">
            <a:avLst/>
          </a:prstGeom>
          <a:noFill/>
        </p:spPr>
        <p:txBody>
          <a:bodyPr wrap="square">
            <a:spAutoFit/>
          </a:bodyPr>
          <a:lstStyle/>
          <a:p>
            <a:pPr algn="l"/>
            <a:r>
              <a:rPr lang="zh-CN" altLang="en-US" b="0" i="0" u="none" strike="noStrike" baseline="0" dirty="0">
                <a:latin typeface="FandolSong-Regular-Identity-H"/>
              </a:rPr>
              <a:t>一种基于少量数据进行训练的网络的模型，它具有不错的分割精度，并且网络的速度很快。对于分割一副</a:t>
            </a:r>
            <a:r>
              <a:rPr lang="en-US" altLang="zh-CN" b="0" i="0" u="none" strike="noStrike" baseline="0" dirty="0">
                <a:latin typeface="LMRoman10-Regular-Identity-H"/>
              </a:rPr>
              <a:t>512*512 </a:t>
            </a:r>
            <a:r>
              <a:rPr lang="zh-CN" altLang="en-US" b="0" i="0" u="none" strike="noStrike" baseline="0" dirty="0">
                <a:latin typeface="FandolSong-Regular-Identity-H"/>
              </a:rPr>
              <a:t>大小的图像只需要不到</a:t>
            </a:r>
            <a:r>
              <a:rPr lang="en-US" altLang="zh-CN" b="0" i="0" u="none" strike="noStrike" baseline="0" dirty="0">
                <a:latin typeface="LMRoman10-Regular-Identity-H"/>
              </a:rPr>
              <a:t>1s </a:t>
            </a:r>
            <a:r>
              <a:rPr lang="zh-CN" altLang="en-US" b="0" i="0" u="none" strike="noStrike" baseline="0" dirty="0">
                <a:latin typeface="FandolSong-Regular-Identity-H"/>
              </a:rPr>
              <a:t>的时间。它的网络模型结构是这样的，看起来像是一个</a:t>
            </a:r>
            <a:r>
              <a:rPr lang="en-US" altLang="zh-CN" b="0" i="0" u="none" strike="noStrike" baseline="0" dirty="0">
                <a:latin typeface="LMRoman10-Regular-Identity-H"/>
              </a:rPr>
              <a:t>U </a:t>
            </a:r>
            <a:r>
              <a:rPr lang="zh-CN" altLang="en-US" b="0" i="0" u="none" strike="noStrike" baseline="0" dirty="0">
                <a:latin typeface="FandolSong-Regular-Identity-H"/>
              </a:rPr>
              <a:t>型</a:t>
            </a:r>
          </a:p>
        </p:txBody>
      </p:sp>
      <p:pic>
        <p:nvPicPr>
          <p:cNvPr id="3" name="图片 2">
            <a:extLst>
              <a:ext uri="{FF2B5EF4-FFF2-40B4-BE49-F238E27FC236}">
                <a16:creationId xmlns:a16="http://schemas.microsoft.com/office/drawing/2014/main" id="{BF71668E-7441-4D57-B1BB-439771CB5B3E}"/>
              </a:ext>
            </a:extLst>
          </p:cNvPr>
          <p:cNvPicPr>
            <a:picLocks noChangeAspect="1"/>
          </p:cNvPicPr>
          <p:nvPr/>
        </p:nvPicPr>
        <p:blipFill>
          <a:blip r:embed="rId3"/>
          <a:stretch>
            <a:fillRect/>
          </a:stretch>
        </p:blipFill>
        <p:spPr>
          <a:xfrm>
            <a:off x="4461669" y="1028701"/>
            <a:ext cx="7549356" cy="4920437"/>
          </a:xfrm>
          <a:prstGeom prst="rect">
            <a:avLst/>
          </a:prstGeom>
        </p:spPr>
      </p:pic>
    </p:spTree>
    <p:custDataLst>
      <p:tags r:id="rId1"/>
    </p:custDataLst>
    <p:extLst>
      <p:ext uri="{BB962C8B-B14F-4D97-AF65-F5344CB8AC3E}">
        <p14:creationId xmlns:p14="http://schemas.microsoft.com/office/powerpoint/2010/main" val="1974059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最新模型</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03</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35B8680-455C-4766-82A0-2CE6755C9A89}"/>
              </a:ext>
            </a:extLst>
          </p:cNvPr>
          <p:cNvSpPr txBox="1"/>
          <p:nvPr/>
        </p:nvSpPr>
        <p:spPr>
          <a:xfrm>
            <a:off x="1200150" y="1417708"/>
            <a:ext cx="3143250" cy="369332"/>
          </a:xfrm>
          <a:prstGeom prst="rect">
            <a:avLst/>
          </a:prstGeom>
          <a:noFill/>
        </p:spPr>
        <p:txBody>
          <a:bodyPr wrap="square" rtlCol="0">
            <a:spAutoFit/>
          </a:bodyPr>
          <a:lstStyle/>
          <a:p>
            <a:r>
              <a:rPr lang="en-US" altLang="zh-CN" b="1" dirty="0"/>
              <a:t>3.4  </a:t>
            </a:r>
            <a:r>
              <a:rPr lang="en-US" altLang="zh-CN" b="1" dirty="0" err="1">
                <a:latin typeface="LMRoman10-Bold-Identity-H"/>
              </a:rPr>
              <a:t>DeepLab</a:t>
            </a:r>
            <a:r>
              <a:rPr lang="zh-CN" altLang="en-US" b="1" dirty="0">
                <a:latin typeface="LMRoman10-Bold-Identity-H"/>
              </a:rPr>
              <a:t>系列</a:t>
            </a:r>
            <a:endParaRPr lang="zh-CN" altLang="en-US" b="1" dirty="0"/>
          </a:p>
        </p:txBody>
      </p:sp>
      <p:pic>
        <p:nvPicPr>
          <p:cNvPr id="4" name="图片 3">
            <a:extLst>
              <a:ext uri="{FF2B5EF4-FFF2-40B4-BE49-F238E27FC236}">
                <a16:creationId xmlns:a16="http://schemas.microsoft.com/office/drawing/2014/main" id="{D7A80861-026D-4042-9AC8-0F83BA0CE10B}"/>
              </a:ext>
            </a:extLst>
          </p:cNvPr>
          <p:cNvPicPr>
            <a:picLocks noChangeAspect="1"/>
          </p:cNvPicPr>
          <p:nvPr/>
        </p:nvPicPr>
        <p:blipFill>
          <a:blip r:embed="rId3"/>
          <a:stretch>
            <a:fillRect/>
          </a:stretch>
        </p:blipFill>
        <p:spPr>
          <a:xfrm>
            <a:off x="3937000" y="976904"/>
            <a:ext cx="7296150" cy="5260191"/>
          </a:xfrm>
          <a:prstGeom prst="rect">
            <a:avLst/>
          </a:prstGeom>
        </p:spPr>
      </p:pic>
    </p:spTree>
    <p:custDataLst>
      <p:tags r:id="rId1"/>
    </p:custDataLst>
    <p:extLst>
      <p:ext uri="{BB962C8B-B14F-4D97-AF65-F5344CB8AC3E}">
        <p14:creationId xmlns:p14="http://schemas.microsoft.com/office/powerpoint/2010/main" val="666513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最新模型</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03</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35B8680-455C-4766-82A0-2CE6755C9A89}"/>
              </a:ext>
            </a:extLst>
          </p:cNvPr>
          <p:cNvSpPr txBox="1"/>
          <p:nvPr/>
        </p:nvSpPr>
        <p:spPr>
          <a:xfrm>
            <a:off x="1200150" y="1417708"/>
            <a:ext cx="3143250" cy="369332"/>
          </a:xfrm>
          <a:prstGeom prst="rect">
            <a:avLst/>
          </a:prstGeom>
          <a:noFill/>
        </p:spPr>
        <p:txBody>
          <a:bodyPr wrap="square" rtlCol="0">
            <a:spAutoFit/>
          </a:bodyPr>
          <a:lstStyle/>
          <a:p>
            <a:r>
              <a:rPr lang="en-US" altLang="zh-CN" b="1" dirty="0"/>
              <a:t>3.5    </a:t>
            </a:r>
            <a:r>
              <a:rPr lang="en-US" altLang="zh-CN" b="1" dirty="0" err="1"/>
              <a:t>RedfineNet</a:t>
            </a:r>
            <a:endParaRPr lang="zh-CN" altLang="en-US" b="1" dirty="0"/>
          </a:p>
        </p:txBody>
      </p:sp>
      <p:pic>
        <p:nvPicPr>
          <p:cNvPr id="9" name="图片 8">
            <a:extLst>
              <a:ext uri="{FF2B5EF4-FFF2-40B4-BE49-F238E27FC236}">
                <a16:creationId xmlns:a16="http://schemas.microsoft.com/office/drawing/2014/main" id="{4A4B849D-0E4F-43C7-8D52-5E0267008C0A}"/>
              </a:ext>
            </a:extLst>
          </p:cNvPr>
          <p:cNvPicPr>
            <a:picLocks noChangeAspect="1"/>
          </p:cNvPicPr>
          <p:nvPr/>
        </p:nvPicPr>
        <p:blipFill>
          <a:blip r:embed="rId3"/>
          <a:stretch>
            <a:fillRect/>
          </a:stretch>
        </p:blipFill>
        <p:spPr>
          <a:xfrm>
            <a:off x="5054873" y="1835152"/>
            <a:ext cx="7137127" cy="3655465"/>
          </a:xfrm>
          <a:prstGeom prst="rect">
            <a:avLst/>
          </a:prstGeom>
        </p:spPr>
      </p:pic>
      <p:pic>
        <p:nvPicPr>
          <p:cNvPr id="4" name="图片 3">
            <a:extLst>
              <a:ext uri="{FF2B5EF4-FFF2-40B4-BE49-F238E27FC236}">
                <a16:creationId xmlns:a16="http://schemas.microsoft.com/office/drawing/2014/main" id="{D9FA12B8-C1F0-41A2-B111-4DA7E4230A19}"/>
              </a:ext>
            </a:extLst>
          </p:cNvPr>
          <p:cNvPicPr>
            <a:picLocks noChangeAspect="1"/>
          </p:cNvPicPr>
          <p:nvPr/>
        </p:nvPicPr>
        <p:blipFill>
          <a:blip r:embed="rId4"/>
          <a:stretch>
            <a:fillRect/>
          </a:stretch>
        </p:blipFill>
        <p:spPr>
          <a:xfrm>
            <a:off x="0" y="1963796"/>
            <a:ext cx="5602120" cy="3322579"/>
          </a:xfrm>
          <a:prstGeom prst="rect">
            <a:avLst/>
          </a:prstGeom>
        </p:spPr>
      </p:pic>
    </p:spTree>
    <p:custDataLst>
      <p:tags r:id="rId1"/>
    </p:custDataLst>
    <p:extLst>
      <p:ext uri="{BB962C8B-B14F-4D97-AF65-F5344CB8AC3E}">
        <p14:creationId xmlns:p14="http://schemas.microsoft.com/office/powerpoint/2010/main" val="1400241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实际应用</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04</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7DFE2A8B-0CCC-4E14-9AF8-A94945CBCEDD}"/>
              </a:ext>
            </a:extLst>
          </p:cNvPr>
          <p:cNvPicPr>
            <a:picLocks noChangeAspect="1"/>
          </p:cNvPicPr>
          <p:nvPr/>
        </p:nvPicPr>
        <p:blipFill>
          <a:blip r:embed="rId3"/>
          <a:stretch>
            <a:fillRect/>
          </a:stretch>
        </p:blipFill>
        <p:spPr>
          <a:xfrm>
            <a:off x="547687" y="1267720"/>
            <a:ext cx="7053263" cy="4783827"/>
          </a:xfrm>
          <a:prstGeom prst="rect">
            <a:avLst/>
          </a:prstGeom>
        </p:spPr>
      </p:pic>
      <p:pic>
        <p:nvPicPr>
          <p:cNvPr id="11" name="图片 10">
            <a:extLst>
              <a:ext uri="{FF2B5EF4-FFF2-40B4-BE49-F238E27FC236}">
                <a16:creationId xmlns:a16="http://schemas.microsoft.com/office/drawing/2014/main" id="{6DB99E72-BB60-4AB7-B683-5C018C213F7C}"/>
              </a:ext>
            </a:extLst>
          </p:cNvPr>
          <p:cNvPicPr>
            <a:picLocks noChangeAspect="1"/>
          </p:cNvPicPr>
          <p:nvPr/>
        </p:nvPicPr>
        <p:blipFill>
          <a:blip r:embed="rId4"/>
          <a:stretch>
            <a:fillRect/>
          </a:stretch>
        </p:blipFill>
        <p:spPr>
          <a:xfrm>
            <a:off x="6933407" y="1267720"/>
            <a:ext cx="5068453" cy="4907550"/>
          </a:xfrm>
          <a:prstGeom prst="rect">
            <a:avLst/>
          </a:prstGeom>
        </p:spPr>
      </p:pic>
    </p:spTree>
    <p:custDataLst>
      <p:tags r:id="rId1"/>
    </p:custDataLst>
    <p:extLst>
      <p:ext uri="{BB962C8B-B14F-4D97-AF65-F5344CB8AC3E}">
        <p14:creationId xmlns:p14="http://schemas.microsoft.com/office/powerpoint/2010/main" val="551649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实际应用</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04</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9CB061FC-B2E4-44AB-81F9-BE5E58BAAA70}"/>
              </a:ext>
            </a:extLst>
          </p:cNvPr>
          <p:cNvSpPr txBox="1"/>
          <p:nvPr/>
        </p:nvSpPr>
        <p:spPr>
          <a:xfrm>
            <a:off x="669925" y="1198926"/>
            <a:ext cx="4188823" cy="338554"/>
          </a:xfrm>
          <a:prstGeom prst="rect">
            <a:avLst/>
          </a:prstGeom>
          <a:noFill/>
        </p:spPr>
        <p:txBody>
          <a:bodyPr wrap="square" rtlCol="0">
            <a:spAutoFit/>
          </a:bodyPr>
          <a:lstStyle/>
          <a:p>
            <a:r>
              <a:rPr lang="en-US" altLang="zh-CN" sz="1600" b="1" dirty="0"/>
              <a:t>4.2 </a:t>
            </a:r>
            <a:r>
              <a:rPr lang="zh-CN" altLang="en-US" sz="1600" b="1" i="0" u="none" strike="noStrike" baseline="0" dirty="0">
                <a:latin typeface="FandolSong-Bold-Identity-H"/>
              </a:rPr>
              <a:t>利用驾驶场景实现自动驾驶任务</a:t>
            </a:r>
            <a:endParaRPr lang="zh-CN" altLang="en-US" sz="1600" b="1" dirty="0"/>
          </a:p>
        </p:txBody>
      </p:sp>
      <p:sp>
        <p:nvSpPr>
          <p:cNvPr id="9" name="文本框 8">
            <a:extLst>
              <a:ext uri="{FF2B5EF4-FFF2-40B4-BE49-F238E27FC236}">
                <a16:creationId xmlns:a16="http://schemas.microsoft.com/office/drawing/2014/main" id="{58C39D81-E9C3-4949-A0ED-AEA9D3136DF9}"/>
              </a:ext>
            </a:extLst>
          </p:cNvPr>
          <p:cNvSpPr txBox="1"/>
          <p:nvPr/>
        </p:nvSpPr>
        <p:spPr>
          <a:xfrm>
            <a:off x="669926" y="1612904"/>
            <a:ext cx="4468132" cy="3970318"/>
          </a:xfrm>
          <a:prstGeom prst="rect">
            <a:avLst/>
          </a:prstGeom>
          <a:noFill/>
        </p:spPr>
        <p:txBody>
          <a:bodyPr wrap="square">
            <a:spAutoFit/>
          </a:bodyPr>
          <a:lstStyle/>
          <a:p>
            <a:pPr algn="l"/>
            <a:r>
              <a:rPr lang="zh-CN" altLang="en-US" sz="1800" b="0" i="0" u="none" strike="noStrike" baseline="0" dirty="0">
                <a:latin typeface="FandolKai-Regular-Identity-H"/>
              </a:rPr>
              <a:t>参考论文：</a:t>
            </a:r>
            <a:r>
              <a:rPr lang="en-US" altLang="zh-CN" sz="1800" b="0" i="0" u="none" strike="noStrike" baseline="0" dirty="0" err="1">
                <a:latin typeface="LMRomanSlant10-Regular-Identity-H"/>
              </a:rPr>
              <a:t>MFNet</a:t>
            </a:r>
            <a:r>
              <a:rPr lang="en-US" altLang="zh-CN" sz="1800" b="0" i="0" u="none" strike="noStrike" baseline="0" dirty="0">
                <a:latin typeface="LMRomanSlant10-Regular-Identity-H"/>
              </a:rPr>
              <a:t>: Towards Real-Time Semantic Segmentation for Autonomous Vehicles</a:t>
            </a:r>
          </a:p>
          <a:p>
            <a:pPr algn="l"/>
            <a:r>
              <a:rPr lang="en-US" altLang="zh-CN" sz="1800" b="0" i="0" u="none" strike="noStrike" baseline="0" dirty="0">
                <a:latin typeface="LMRomanSlant10-Regular-Identity-H"/>
              </a:rPr>
              <a:t>with Multi-Spectral Scenes</a:t>
            </a:r>
          </a:p>
          <a:p>
            <a:pPr algn="l"/>
            <a:r>
              <a:rPr lang="zh-CN" altLang="en-US" sz="1800" b="0" i="0" u="none" strike="noStrike" baseline="0" dirty="0">
                <a:latin typeface="FandolSong-Regular-Identity-H"/>
              </a:rPr>
              <a:t>自动驾驶是一项复杂的机器人任务，需要在不断变化的环境中进行感知、规划和执行。由于其安全性至关重要，因此还需要以最高精度执行此任务。语义分割提供有关道路上自由空间的信息，以及检测车道标记和交通标志等信息。如图</a:t>
            </a:r>
            <a:r>
              <a:rPr lang="en-US" altLang="zh-CN" sz="1800" b="0" i="0" u="none" strike="noStrike" baseline="0" dirty="0">
                <a:latin typeface="LMRoman10-Regular-Identity-H"/>
              </a:rPr>
              <a:t>4-5 </a:t>
            </a:r>
            <a:r>
              <a:rPr lang="zh-CN" altLang="en-US" sz="1800" b="0" i="0" u="none" strike="noStrike" baseline="0" dirty="0">
                <a:latin typeface="FandolSong-Regular-Identity-H"/>
              </a:rPr>
              <a:t>所示的各种路况图中将影响驾驶的要素（如汽车、行人、自行车等）进行了标注，而对一些不太重要的因素不予以标记，可以让系统更好判断路况来选择合适的策略。</a:t>
            </a:r>
            <a:endParaRPr lang="zh-CN" altLang="en-US" dirty="0"/>
          </a:p>
        </p:txBody>
      </p:sp>
      <p:pic>
        <p:nvPicPr>
          <p:cNvPr id="7" name="图片 6">
            <a:extLst>
              <a:ext uri="{FF2B5EF4-FFF2-40B4-BE49-F238E27FC236}">
                <a16:creationId xmlns:a16="http://schemas.microsoft.com/office/drawing/2014/main" id="{40A379F7-E569-4022-8866-2EBCC34CE579}"/>
              </a:ext>
            </a:extLst>
          </p:cNvPr>
          <p:cNvPicPr>
            <a:picLocks noChangeAspect="1"/>
          </p:cNvPicPr>
          <p:nvPr/>
        </p:nvPicPr>
        <p:blipFill>
          <a:blip r:embed="rId3"/>
          <a:stretch>
            <a:fillRect/>
          </a:stretch>
        </p:blipFill>
        <p:spPr>
          <a:xfrm>
            <a:off x="5050971" y="1537479"/>
            <a:ext cx="6496385" cy="3635409"/>
          </a:xfrm>
          <a:prstGeom prst="rect">
            <a:avLst/>
          </a:prstGeom>
        </p:spPr>
      </p:pic>
    </p:spTree>
    <p:custDataLst>
      <p:tags r:id="rId1"/>
    </p:custDataLst>
    <p:extLst>
      <p:ext uri="{BB962C8B-B14F-4D97-AF65-F5344CB8AC3E}">
        <p14:creationId xmlns:p14="http://schemas.microsoft.com/office/powerpoint/2010/main" val="4059206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a:xfrm>
            <a:off x="3775077" y="0"/>
            <a:ext cx="9174161" cy="1028699"/>
          </a:xfrm>
        </p:spPr>
        <p:txBody>
          <a:bodyPr>
            <a:normAutofit/>
          </a:bodyPr>
          <a:lstStyle/>
          <a:p>
            <a:r>
              <a:rPr lang="zh-CN" altLang="en-US" sz="3600" dirty="0"/>
              <a:t>目录</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2</a:t>
            </a:fld>
            <a:endParaRPr lang="zh-CN" altLang="en-US"/>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CB6661EC-A999-49EB-B9CA-A00AA5B208F7}"/>
              </a:ext>
            </a:extLst>
          </p:cNvPr>
          <p:cNvGrpSpPr/>
          <p:nvPr/>
        </p:nvGrpSpPr>
        <p:grpSpPr>
          <a:xfrm>
            <a:off x="755925" y="0"/>
            <a:ext cx="10500359" cy="3429973"/>
            <a:chOff x="936900" y="945170"/>
            <a:chExt cx="10500359" cy="3429973"/>
          </a:xfrm>
        </p:grpSpPr>
        <p:sp>
          <p:nvSpPr>
            <p:cNvPr id="12" name="任意多边形 23">
              <a:extLst>
                <a:ext uri="{FF2B5EF4-FFF2-40B4-BE49-F238E27FC236}">
                  <a16:creationId xmlns:a16="http://schemas.microsoft.com/office/drawing/2014/main" id="{E8F7AB22-CCC6-46BF-B9A2-3C0904E86DBF}"/>
                </a:ext>
              </a:extLst>
            </p:cNvPr>
            <p:cNvSpPr/>
            <p:nvPr/>
          </p:nvSpPr>
          <p:spPr>
            <a:xfrm rot="5400000" flipV="1">
              <a:off x="594309" y="3267135"/>
              <a:ext cx="1479117" cy="736899"/>
            </a:xfrm>
            <a:custGeom>
              <a:avLst/>
              <a:gdLst>
                <a:gd name="connsiteX0" fmla="*/ 1403227 w 2806455"/>
                <a:gd name="connsiteY0" fmla="*/ 0 h 1398182"/>
                <a:gd name="connsiteX1" fmla="*/ 2799477 w 2806455"/>
                <a:gd name="connsiteY1" fmla="*/ 1259997 h 1398182"/>
                <a:gd name="connsiteX2" fmla="*/ 2806455 w 2806455"/>
                <a:gd name="connsiteY2" fmla="*/ 1398182 h 1398182"/>
                <a:gd name="connsiteX3" fmla="*/ 0 w 2806455"/>
                <a:gd name="connsiteY3" fmla="*/ 1398182 h 1398182"/>
                <a:gd name="connsiteX4" fmla="*/ 6977 w 2806455"/>
                <a:gd name="connsiteY4" fmla="*/ 1259997 h 1398182"/>
                <a:gd name="connsiteX5" fmla="*/ 1403227 w 2806455"/>
                <a:gd name="connsiteY5" fmla="*/ 0 h 139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455" h="1398182">
                  <a:moveTo>
                    <a:pt x="1403227" y="0"/>
                  </a:moveTo>
                  <a:cubicBezTo>
                    <a:pt x="2129911" y="0"/>
                    <a:pt x="2727604" y="552276"/>
                    <a:pt x="2799477" y="1259997"/>
                  </a:cubicBezTo>
                  <a:lnTo>
                    <a:pt x="2806455" y="1398182"/>
                  </a:lnTo>
                  <a:lnTo>
                    <a:pt x="0" y="1398182"/>
                  </a:lnTo>
                  <a:lnTo>
                    <a:pt x="6977" y="1259997"/>
                  </a:lnTo>
                  <a:cubicBezTo>
                    <a:pt x="78850" y="552276"/>
                    <a:pt x="676544" y="0"/>
                    <a:pt x="1403227" y="0"/>
                  </a:cubicBezTo>
                  <a:close/>
                </a:path>
              </a:pathLst>
            </a:custGeom>
            <a:solidFill>
              <a:schemeClr val="accent4"/>
            </a:solidFill>
            <a:ln w="38100" cap="rnd">
              <a:noFill/>
              <a:prstDash val="solid"/>
              <a:round/>
              <a:headEnd/>
              <a:tailEnd/>
            </a:ln>
            <a:effectLst>
              <a:outerShdw blurRad="254000" dist="127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defTabSz="914354"/>
              <a:endParaRPr lang="zh-CN" altLang="en-US" sz="2000" b="1">
                <a:solidFill>
                  <a:schemeClr val="bg1"/>
                </a:solidFill>
              </a:endParaRPr>
            </a:p>
          </p:txBody>
        </p:sp>
        <p:sp>
          <p:nvSpPr>
            <p:cNvPr id="13" name="圆角矩形 19">
              <a:extLst>
                <a:ext uri="{FF2B5EF4-FFF2-40B4-BE49-F238E27FC236}">
                  <a16:creationId xmlns:a16="http://schemas.microsoft.com/office/drawing/2014/main" id="{A9FF7E7A-BE43-4E35-9E75-8B67362ABCDD}"/>
                </a:ext>
              </a:extLst>
            </p:cNvPr>
            <p:cNvSpPr/>
            <p:nvPr/>
          </p:nvSpPr>
          <p:spPr>
            <a:xfrm>
              <a:off x="1162943" y="3085650"/>
              <a:ext cx="2813972" cy="1093100"/>
            </a:xfrm>
            <a:prstGeom prst="roundRect">
              <a:avLst>
                <a:gd name="adj" fmla="val 50000"/>
              </a:avLst>
            </a:prstGeom>
            <a:solidFill>
              <a:srgbClr val="FFFFFF"/>
            </a:solidFill>
            <a:ln w="381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tx1"/>
                </a:solidFill>
              </a:endParaRPr>
            </a:p>
          </p:txBody>
        </p:sp>
        <p:sp>
          <p:nvSpPr>
            <p:cNvPr id="14" name="文本框 13">
              <a:extLst>
                <a:ext uri="{FF2B5EF4-FFF2-40B4-BE49-F238E27FC236}">
                  <a16:creationId xmlns:a16="http://schemas.microsoft.com/office/drawing/2014/main" id="{988E928D-0DBF-4140-BD9D-D7B7220A2CEE}"/>
                </a:ext>
              </a:extLst>
            </p:cNvPr>
            <p:cNvSpPr txBox="1"/>
            <p:nvPr/>
          </p:nvSpPr>
          <p:spPr>
            <a:xfrm>
              <a:off x="1771512" y="3393849"/>
              <a:ext cx="2017788"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b="1" dirty="0">
                  <a:solidFill>
                    <a:schemeClr val="tx1"/>
                  </a:solidFill>
                </a:rPr>
                <a:t> 1</a:t>
              </a:r>
              <a:r>
                <a:rPr lang="zh-CN" altLang="en-US" sz="2400" b="1" dirty="0">
                  <a:solidFill>
                    <a:schemeClr val="tx1"/>
                  </a:solidFill>
                </a:rPr>
                <a:t>、概述</a:t>
              </a:r>
              <a:endParaRPr lang="en-US" altLang="zh-CN" sz="2400" b="1" dirty="0">
                <a:solidFill>
                  <a:schemeClr val="tx1"/>
                </a:solidFill>
              </a:endParaRPr>
            </a:p>
          </p:txBody>
        </p:sp>
        <p:sp>
          <p:nvSpPr>
            <p:cNvPr id="15" name="矩形 14">
              <a:extLst>
                <a:ext uri="{FF2B5EF4-FFF2-40B4-BE49-F238E27FC236}">
                  <a16:creationId xmlns:a16="http://schemas.microsoft.com/office/drawing/2014/main" id="{4881B492-2916-4464-8247-14465301555A}"/>
                </a:ext>
              </a:extLst>
            </p:cNvPr>
            <p:cNvSpPr/>
            <p:nvPr/>
          </p:nvSpPr>
          <p:spPr>
            <a:xfrm>
              <a:off x="1816604" y="3628337"/>
              <a:ext cx="1810337" cy="254172"/>
            </a:xfrm>
            <a:prstGeom prst="rect">
              <a:avLst/>
            </a:prstGeom>
          </p:spPr>
          <p:txBody>
            <a:bodyPr wrap="square" anchor="t" anchorCtr="0">
              <a:spAutoFit/>
            </a:bodyPr>
            <a:lstStyle/>
            <a:p>
              <a:pPr defTabSz="913765">
                <a:lnSpc>
                  <a:spcPct val="150000"/>
                </a:lnSpc>
                <a:buSzPct val="25000"/>
                <a:defRPr/>
              </a:pPr>
              <a:r>
                <a:rPr lang="en-US" altLang="zh-CN" sz="800" dirty="0"/>
                <a:t>.</a:t>
              </a:r>
            </a:p>
          </p:txBody>
        </p:sp>
        <p:sp>
          <p:nvSpPr>
            <p:cNvPr id="16" name="文本框 15">
              <a:extLst>
                <a:ext uri="{FF2B5EF4-FFF2-40B4-BE49-F238E27FC236}">
                  <a16:creationId xmlns:a16="http://schemas.microsoft.com/office/drawing/2014/main" id="{7C795914-1821-4414-9717-3D14B6F767DC}"/>
                </a:ext>
              </a:extLst>
            </p:cNvPr>
            <p:cNvSpPr txBox="1"/>
            <p:nvPr/>
          </p:nvSpPr>
          <p:spPr>
            <a:xfrm>
              <a:off x="936900" y="945170"/>
              <a:ext cx="5904850" cy="1015663"/>
            </a:xfrm>
            <a:prstGeom prst="rect">
              <a:avLst/>
            </a:prstGeom>
            <a:noFill/>
          </p:spPr>
          <p:txBody>
            <a:bodyPr vert="horz" wrap="square" rtlCol="0">
              <a:spAutoFit/>
            </a:bodyPr>
            <a:lstStyle/>
            <a:p>
              <a:endParaRPr kumimoji="0" lang="en-US" altLang="zh-CN" sz="6000" b="1" i="0" u="none" strike="noStrike" kern="1200" cap="none" spc="0" normalizeH="0" baseline="0" noProof="0" dirty="0">
                <a:ln>
                  <a:noFill/>
                </a:ln>
                <a:effectLst/>
                <a:uLnTx/>
                <a:uFillTx/>
              </a:endParaRPr>
            </a:p>
          </p:txBody>
        </p:sp>
        <p:sp>
          <p:nvSpPr>
            <p:cNvPr id="17" name="任意多边形 35">
              <a:extLst>
                <a:ext uri="{FF2B5EF4-FFF2-40B4-BE49-F238E27FC236}">
                  <a16:creationId xmlns:a16="http://schemas.microsoft.com/office/drawing/2014/main" id="{A428C6A8-F706-44FD-A9FE-DE2BBE1F5F22}"/>
                </a:ext>
              </a:extLst>
            </p:cNvPr>
            <p:cNvSpPr/>
            <p:nvPr/>
          </p:nvSpPr>
          <p:spPr>
            <a:xfrm rot="5400000" flipV="1">
              <a:off x="4324481" y="3267135"/>
              <a:ext cx="1479117" cy="736899"/>
            </a:xfrm>
            <a:custGeom>
              <a:avLst/>
              <a:gdLst>
                <a:gd name="connsiteX0" fmla="*/ 1403227 w 2806455"/>
                <a:gd name="connsiteY0" fmla="*/ 0 h 1398182"/>
                <a:gd name="connsiteX1" fmla="*/ 2799477 w 2806455"/>
                <a:gd name="connsiteY1" fmla="*/ 1259997 h 1398182"/>
                <a:gd name="connsiteX2" fmla="*/ 2806455 w 2806455"/>
                <a:gd name="connsiteY2" fmla="*/ 1398182 h 1398182"/>
                <a:gd name="connsiteX3" fmla="*/ 0 w 2806455"/>
                <a:gd name="connsiteY3" fmla="*/ 1398182 h 1398182"/>
                <a:gd name="connsiteX4" fmla="*/ 6977 w 2806455"/>
                <a:gd name="connsiteY4" fmla="*/ 1259997 h 1398182"/>
                <a:gd name="connsiteX5" fmla="*/ 1403227 w 2806455"/>
                <a:gd name="connsiteY5" fmla="*/ 0 h 139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455" h="1398182">
                  <a:moveTo>
                    <a:pt x="1403227" y="0"/>
                  </a:moveTo>
                  <a:cubicBezTo>
                    <a:pt x="2129911" y="0"/>
                    <a:pt x="2727604" y="552276"/>
                    <a:pt x="2799477" y="1259997"/>
                  </a:cubicBezTo>
                  <a:lnTo>
                    <a:pt x="2806455" y="1398182"/>
                  </a:lnTo>
                  <a:lnTo>
                    <a:pt x="0" y="1398182"/>
                  </a:lnTo>
                  <a:lnTo>
                    <a:pt x="6977" y="1259997"/>
                  </a:lnTo>
                  <a:cubicBezTo>
                    <a:pt x="78850" y="552276"/>
                    <a:pt x="676544" y="0"/>
                    <a:pt x="1403227" y="0"/>
                  </a:cubicBezTo>
                  <a:close/>
                </a:path>
              </a:pathLst>
            </a:custGeom>
            <a:solidFill>
              <a:schemeClr val="accent3"/>
            </a:solidFill>
            <a:ln w="38100" cap="rnd">
              <a:noFill/>
              <a:prstDash val="solid"/>
              <a:round/>
              <a:headEnd/>
              <a:tailEnd/>
            </a:ln>
            <a:effectLst>
              <a:outerShdw blurRad="254000" dist="127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defTabSz="914354"/>
              <a:endParaRPr lang="zh-CN" altLang="en-US" sz="2000" b="1">
                <a:solidFill>
                  <a:schemeClr val="bg1"/>
                </a:solidFill>
              </a:endParaRPr>
            </a:p>
          </p:txBody>
        </p:sp>
        <p:sp>
          <p:nvSpPr>
            <p:cNvPr id="19" name="圆角矩形 36">
              <a:extLst>
                <a:ext uri="{FF2B5EF4-FFF2-40B4-BE49-F238E27FC236}">
                  <a16:creationId xmlns:a16="http://schemas.microsoft.com/office/drawing/2014/main" id="{9453F3EC-65AB-4784-BABC-C1FADDD6564F}"/>
                </a:ext>
              </a:extLst>
            </p:cNvPr>
            <p:cNvSpPr/>
            <p:nvPr/>
          </p:nvSpPr>
          <p:spPr>
            <a:xfrm>
              <a:off x="4952488" y="3073795"/>
              <a:ext cx="2813972" cy="1093100"/>
            </a:xfrm>
            <a:prstGeom prst="roundRect">
              <a:avLst>
                <a:gd name="adj" fmla="val 50000"/>
              </a:avLst>
            </a:prstGeom>
            <a:solidFill>
              <a:srgbClr val="FFFFFF"/>
            </a:solidFill>
            <a:ln w="381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tx1"/>
                </a:solidFill>
              </a:endParaRPr>
            </a:p>
          </p:txBody>
        </p:sp>
        <p:sp>
          <p:nvSpPr>
            <p:cNvPr id="21" name="文本框 20">
              <a:extLst>
                <a:ext uri="{FF2B5EF4-FFF2-40B4-BE49-F238E27FC236}">
                  <a16:creationId xmlns:a16="http://schemas.microsoft.com/office/drawing/2014/main" id="{D79926A7-AE19-4138-86C4-5E33D241D951}"/>
                </a:ext>
              </a:extLst>
            </p:cNvPr>
            <p:cNvSpPr txBox="1"/>
            <p:nvPr/>
          </p:nvSpPr>
          <p:spPr>
            <a:xfrm>
              <a:off x="5388295" y="3228765"/>
              <a:ext cx="2017788" cy="830997"/>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b="1" dirty="0">
                  <a:solidFill>
                    <a:schemeClr val="tx1"/>
                  </a:solidFill>
                </a:rPr>
                <a:t> 2</a:t>
              </a:r>
              <a:r>
                <a:rPr lang="zh-CN" altLang="en-US" sz="2400" b="1" dirty="0">
                  <a:solidFill>
                    <a:schemeClr val="tx1"/>
                  </a:solidFill>
                </a:rPr>
                <a:t>、通用框架</a:t>
              </a:r>
              <a:r>
                <a:rPr lang="zh-CN" altLang="en-US" sz="2400" dirty="0">
                  <a:solidFill>
                    <a:schemeClr val="tx1"/>
                  </a:solidFill>
                </a:rPr>
                <a:t>及知识储备</a:t>
              </a:r>
              <a:endParaRPr lang="en-US" altLang="zh-CN" sz="2400" b="1" dirty="0">
                <a:solidFill>
                  <a:schemeClr val="tx1"/>
                </a:solidFill>
              </a:endParaRPr>
            </a:p>
          </p:txBody>
        </p:sp>
        <p:sp>
          <p:nvSpPr>
            <p:cNvPr id="23" name="任意多边形 39">
              <a:extLst>
                <a:ext uri="{FF2B5EF4-FFF2-40B4-BE49-F238E27FC236}">
                  <a16:creationId xmlns:a16="http://schemas.microsoft.com/office/drawing/2014/main" id="{91F2A43A-EF93-48FF-9574-BDDC4C20BB1C}"/>
                </a:ext>
              </a:extLst>
            </p:cNvPr>
            <p:cNvSpPr/>
            <p:nvPr/>
          </p:nvSpPr>
          <p:spPr>
            <a:xfrm rot="5400000" flipV="1">
              <a:off x="8054653" y="3267135"/>
              <a:ext cx="1479117" cy="736899"/>
            </a:xfrm>
            <a:custGeom>
              <a:avLst/>
              <a:gdLst>
                <a:gd name="connsiteX0" fmla="*/ 1403227 w 2806455"/>
                <a:gd name="connsiteY0" fmla="*/ 0 h 1398182"/>
                <a:gd name="connsiteX1" fmla="*/ 2799477 w 2806455"/>
                <a:gd name="connsiteY1" fmla="*/ 1259997 h 1398182"/>
                <a:gd name="connsiteX2" fmla="*/ 2806455 w 2806455"/>
                <a:gd name="connsiteY2" fmla="*/ 1398182 h 1398182"/>
                <a:gd name="connsiteX3" fmla="*/ 0 w 2806455"/>
                <a:gd name="connsiteY3" fmla="*/ 1398182 h 1398182"/>
                <a:gd name="connsiteX4" fmla="*/ 6977 w 2806455"/>
                <a:gd name="connsiteY4" fmla="*/ 1259997 h 1398182"/>
                <a:gd name="connsiteX5" fmla="*/ 1403227 w 2806455"/>
                <a:gd name="connsiteY5" fmla="*/ 0 h 139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455" h="1398182">
                  <a:moveTo>
                    <a:pt x="1403227" y="0"/>
                  </a:moveTo>
                  <a:cubicBezTo>
                    <a:pt x="2129911" y="0"/>
                    <a:pt x="2727604" y="552276"/>
                    <a:pt x="2799477" y="1259997"/>
                  </a:cubicBezTo>
                  <a:lnTo>
                    <a:pt x="2806455" y="1398182"/>
                  </a:lnTo>
                  <a:lnTo>
                    <a:pt x="0" y="1398182"/>
                  </a:lnTo>
                  <a:lnTo>
                    <a:pt x="6977" y="1259997"/>
                  </a:lnTo>
                  <a:cubicBezTo>
                    <a:pt x="78850" y="552276"/>
                    <a:pt x="676544" y="0"/>
                    <a:pt x="1403227" y="0"/>
                  </a:cubicBezTo>
                  <a:close/>
                </a:path>
              </a:pathLst>
            </a:custGeom>
            <a:solidFill>
              <a:schemeClr val="accent5"/>
            </a:solidFill>
            <a:ln w="38100" cap="rnd">
              <a:noFill/>
              <a:prstDash val="solid"/>
              <a:round/>
              <a:headEnd/>
              <a:tailEnd/>
            </a:ln>
            <a:effectLst>
              <a:outerShdw blurRad="254000" dist="127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defTabSz="914354"/>
              <a:endParaRPr lang="zh-CN" altLang="en-US" sz="2000" b="1">
                <a:solidFill>
                  <a:schemeClr val="bg1"/>
                </a:solidFill>
              </a:endParaRPr>
            </a:p>
          </p:txBody>
        </p:sp>
        <p:sp>
          <p:nvSpPr>
            <p:cNvPr id="24" name="圆角矩形 40">
              <a:extLst>
                <a:ext uri="{FF2B5EF4-FFF2-40B4-BE49-F238E27FC236}">
                  <a16:creationId xmlns:a16="http://schemas.microsoft.com/office/drawing/2014/main" id="{73B41F30-5B36-4041-BFF5-BF9AC980E5C9}"/>
                </a:ext>
              </a:extLst>
            </p:cNvPr>
            <p:cNvSpPr/>
            <p:nvPr/>
          </p:nvSpPr>
          <p:spPr>
            <a:xfrm>
              <a:off x="8623287" y="3085650"/>
              <a:ext cx="2813972" cy="1093100"/>
            </a:xfrm>
            <a:prstGeom prst="roundRect">
              <a:avLst>
                <a:gd name="adj" fmla="val 50000"/>
              </a:avLst>
            </a:prstGeom>
            <a:solidFill>
              <a:srgbClr val="FFFFFF"/>
            </a:solidFill>
            <a:ln w="381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tx1"/>
                </a:solidFill>
              </a:endParaRPr>
            </a:p>
          </p:txBody>
        </p:sp>
        <p:sp>
          <p:nvSpPr>
            <p:cNvPr id="25" name="文本框 24">
              <a:extLst>
                <a:ext uri="{FF2B5EF4-FFF2-40B4-BE49-F238E27FC236}">
                  <a16:creationId xmlns:a16="http://schemas.microsoft.com/office/drawing/2014/main" id="{2B7247DA-6491-4A38-9CAD-3BDEFD5935E8}"/>
                </a:ext>
              </a:extLst>
            </p:cNvPr>
            <p:cNvSpPr txBox="1"/>
            <p:nvPr/>
          </p:nvSpPr>
          <p:spPr>
            <a:xfrm>
              <a:off x="9136606" y="3393849"/>
              <a:ext cx="2017788"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b="1" dirty="0">
                  <a:solidFill>
                    <a:schemeClr val="tx1"/>
                  </a:solidFill>
                </a:rPr>
                <a:t>3</a:t>
              </a:r>
              <a:r>
                <a:rPr lang="zh-CN" altLang="en-US" sz="2400" b="1" dirty="0">
                  <a:solidFill>
                    <a:schemeClr val="tx1"/>
                  </a:solidFill>
                </a:rPr>
                <a:t>、最新模型</a:t>
              </a:r>
              <a:endParaRPr lang="en-US" altLang="zh-CN" sz="2400" b="1" dirty="0">
                <a:solidFill>
                  <a:schemeClr val="tx1"/>
                </a:solidFill>
              </a:endParaRPr>
            </a:p>
          </p:txBody>
        </p:sp>
      </p:grpSp>
      <p:sp>
        <p:nvSpPr>
          <p:cNvPr id="27" name="任意多边形 35">
            <a:extLst>
              <a:ext uri="{FF2B5EF4-FFF2-40B4-BE49-F238E27FC236}">
                <a16:creationId xmlns:a16="http://schemas.microsoft.com/office/drawing/2014/main" id="{2E7114A9-1955-47FE-8631-62D769279DE4}"/>
              </a:ext>
            </a:extLst>
          </p:cNvPr>
          <p:cNvSpPr/>
          <p:nvPr/>
        </p:nvSpPr>
        <p:spPr>
          <a:xfrm rot="5400000" flipV="1">
            <a:off x="413334" y="4538701"/>
            <a:ext cx="1479117" cy="736899"/>
          </a:xfrm>
          <a:custGeom>
            <a:avLst/>
            <a:gdLst>
              <a:gd name="connsiteX0" fmla="*/ 1403227 w 2806455"/>
              <a:gd name="connsiteY0" fmla="*/ 0 h 1398182"/>
              <a:gd name="connsiteX1" fmla="*/ 2799477 w 2806455"/>
              <a:gd name="connsiteY1" fmla="*/ 1259997 h 1398182"/>
              <a:gd name="connsiteX2" fmla="*/ 2806455 w 2806455"/>
              <a:gd name="connsiteY2" fmla="*/ 1398182 h 1398182"/>
              <a:gd name="connsiteX3" fmla="*/ 0 w 2806455"/>
              <a:gd name="connsiteY3" fmla="*/ 1398182 h 1398182"/>
              <a:gd name="connsiteX4" fmla="*/ 6977 w 2806455"/>
              <a:gd name="connsiteY4" fmla="*/ 1259997 h 1398182"/>
              <a:gd name="connsiteX5" fmla="*/ 1403227 w 2806455"/>
              <a:gd name="connsiteY5" fmla="*/ 0 h 139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455" h="1398182">
                <a:moveTo>
                  <a:pt x="1403227" y="0"/>
                </a:moveTo>
                <a:cubicBezTo>
                  <a:pt x="2129911" y="0"/>
                  <a:pt x="2727604" y="552276"/>
                  <a:pt x="2799477" y="1259997"/>
                </a:cubicBezTo>
                <a:lnTo>
                  <a:pt x="2806455" y="1398182"/>
                </a:lnTo>
                <a:lnTo>
                  <a:pt x="0" y="1398182"/>
                </a:lnTo>
                <a:lnTo>
                  <a:pt x="6977" y="1259997"/>
                </a:lnTo>
                <a:cubicBezTo>
                  <a:pt x="78850" y="552276"/>
                  <a:pt x="676544" y="0"/>
                  <a:pt x="1403227" y="0"/>
                </a:cubicBezTo>
                <a:close/>
              </a:path>
            </a:pathLst>
          </a:custGeom>
          <a:solidFill>
            <a:schemeClr val="accent3"/>
          </a:solidFill>
          <a:ln w="38100" cap="rnd">
            <a:noFill/>
            <a:prstDash val="solid"/>
            <a:round/>
            <a:headEnd/>
            <a:tailEnd/>
          </a:ln>
          <a:effectLst>
            <a:outerShdw blurRad="254000" dist="127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defTabSz="914354"/>
            <a:endParaRPr lang="zh-CN" altLang="en-US" sz="2000" b="1">
              <a:solidFill>
                <a:schemeClr val="bg1"/>
              </a:solidFill>
            </a:endParaRPr>
          </a:p>
        </p:txBody>
      </p:sp>
      <p:sp>
        <p:nvSpPr>
          <p:cNvPr id="28" name="圆角矩形 36">
            <a:extLst>
              <a:ext uri="{FF2B5EF4-FFF2-40B4-BE49-F238E27FC236}">
                <a16:creationId xmlns:a16="http://schemas.microsoft.com/office/drawing/2014/main" id="{084161F7-4061-4695-AB19-2D041B15C810}"/>
              </a:ext>
            </a:extLst>
          </p:cNvPr>
          <p:cNvSpPr/>
          <p:nvPr/>
        </p:nvSpPr>
        <p:spPr>
          <a:xfrm>
            <a:off x="1041341" y="4345361"/>
            <a:ext cx="2813972" cy="1093100"/>
          </a:xfrm>
          <a:prstGeom prst="roundRect">
            <a:avLst>
              <a:gd name="adj" fmla="val 50000"/>
            </a:avLst>
          </a:prstGeom>
          <a:solidFill>
            <a:srgbClr val="FFFFFF"/>
          </a:solidFill>
          <a:ln w="381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tx1"/>
              </a:solidFill>
            </a:endParaRPr>
          </a:p>
        </p:txBody>
      </p:sp>
      <p:sp>
        <p:nvSpPr>
          <p:cNvPr id="29" name="文本框 28">
            <a:extLst>
              <a:ext uri="{FF2B5EF4-FFF2-40B4-BE49-F238E27FC236}">
                <a16:creationId xmlns:a16="http://schemas.microsoft.com/office/drawing/2014/main" id="{E21C0AE2-FA12-4E96-8A83-C7278BE0C6C1}"/>
              </a:ext>
            </a:extLst>
          </p:cNvPr>
          <p:cNvSpPr txBox="1"/>
          <p:nvPr/>
        </p:nvSpPr>
        <p:spPr>
          <a:xfrm>
            <a:off x="1514337" y="4646365"/>
            <a:ext cx="2017788"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b="1" dirty="0">
                <a:solidFill>
                  <a:schemeClr val="tx1"/>
                </a:solidFill>
              </a:rPr>
              <a:t>4</a:t>
            </a:r>
            <a:r>
              <a:rPr lang="zh-CN" altLang="en-US" sz="2400" b="1" dirty="0">
                <a:solidFill>
                  <a:schemeClr val="tx1"/>
                </a:solidFill>
              </a:rPr>
              <a:t>、实际应用</a:t>
            </a:r>
            <a:endParaRPr lang="en-US" altLang="zh-CN" sz="2400" b="1" dirty="0">
              <a:solidFill>
                <a:schemeClr val="tx1"/>
              </a:solidFill>
            </a:endParaRPr>
          </a:p>
        </p:txBody>
      </p:sp>
      <p:sp>
        <p:nvSpPr>
          <p:cNvPr id="35" name="任意多边形 39">
            <a:extLst>
              <a:ext uri="{FF2B5EF4-FFF2-40B4-BE49-F238E27FC236}">
                <a16:creationId xmlns:a16="http://schemas.microsoft.com/office/drawing/2014/main" id="{4041BF57-925F-490A-8D87-A74C6B6A36A2}"/>
              </a:ext>
            </a:extLst>
          </p:cNvPr>
          <p:cNvSpPr/>
          <p:nvPr/>
        </p:nvSpPr>
        <p:spPr>
          <a:xfrm rot="5400000" flipV="1">
            <a:off x="4180713" y="4561990"/>
            <a:ext cx="1479117" cy="736899"/>
          </a:xfrm>
          <a:custGeom>
            <a:avLst/>
            <a:gdLst>
              <a:gd name="connsiteX0" fmla="*/ 1403227 w 2806455"/>
              <a:gd name="connsiteY0" fmla="*/ 0 h 1398182"/>
              <a:gd name="connsiteX1" fmla="*/ 2799477 w 2806455"/>
              <a:gd name="connsiteY1" fmla="*/ 1259997 h 1398182"/>
              <a:gd name="connsiteX2" fmla="*/ 2806455 w 2806455"/>
              <a:gd name="connsiteY2" fmla="*/ 1398182 h 1398182"/>
              <a:gd name="connsiteX3" fmla="*/ 0 w 2806455"/>
              <a:gd name="connsiteY3" fmla="*/ 1398182 h 1398182"/>
              <a:gd name="connsiteX4" fmla="*/ 6977 w 2806455"/>
              <a:gd name="connsiteY4" fmla="*/ 1259997 h 1398182"/>
              <a:gd name="connsiteX5" fmla="*/ 1403227 w 2806455"/>
              <a:gd name="connsiteY5" fmla="*/ 0 h 139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455" h="1398182">
                <a:moveTo>
                  <a:pt x="1403227" y="0"/>
                </a:moveTo>
                <a:cubicBezTo>
                  <a:pt x="2129911" y="0"/>
                  <a:pt x="2727604" y="552276"/>
                  <a:pt x="2799477" y="1259997"/>
                </a:cubicBezTo>
                <a:lnTo>
                  <a:pt x="2806455" y="1398182"/>
                </a:lnTo>
                <a:lnTo>
                  <a:pt x="0" y="1398182"/>
                </a:lnTo>
                <a:lnTo>
                  <a:pt x="6977" y="1259997"/>
                </a:lnTo>
                <a:cubicBezTo>
                  <a:pt x="78850" y="552276"/>
                  <a:pt x="676544" y="0"/>
                  <a:pt x="1403227" y="0"/>
                </a:cubicBezTo>
                <a:close/>
              </a:path>
            </a:pathLst>
          </a:custGeom>
          <a:solidFill>
            <a:schemeClr val="accent5"/>
          </a:solidFill>
          <a:ln w="38100" cap="rnd">
            <a:noFill/>
            <a:prstDash val="solid"/>
            <a:round/>
            <a:headEnd/>
            <a:tailEnd/>
          </a:ln>
          <a:effectLst>
            <a:outerShdw blurRad="254000" dist="127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defTabSz="914354"/>
            <a:endParaRPr lang="zh-CN" altLang="en-US" sz="2000" b="1">
              <a:solidFill>
                <a:schemeClr val="bg1"/>
              </a:solidFill>
            </a:endParaRPr>
          </a:p>
        </p:txBody>
      </p:sp>
      <p:sp>
        <p:nvSpPr>
          <p:cNvPr id="36" name="圆角矩形 40">
            <a:extLst>
              <a:ext uri="{FF2B5EF4-FFF2-40B4-BE49-F238E27FC236}">
                <a16:creationId xmlns:a16="http://schemas.microsoft.com/office/drawing/2014/main" id="{52375948-C04E-4FF0-99CA-8B235FC5B59D}"/>
              </a:ext>
            </a:extLst>
          </p:cNvPr>
          <p:cNvSpPr/>
          <p:nvPr/>
        </p:nvSpPr>
        <p:spPr>
          <a:xfrm>
            <a:off x="4749347" y="4390030"/>
            <a:ext cx="2813972" cy="1093100"/>
          </a:xfrm>
          <a:prstGeom prst="roundRect">
            <a:avLst>
              <a:gd name="adj" fmla="val 50000"/>
            </a:avLst>
          </a:prstGeom>
          <a:solidFill>
            <a:srgbClr val="FFFFFF"/>
          </a:solidFill>
          <a:ln w="381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tx1"/>
              </a:solidFill>
            </a:endParaRPr>
          </a:p>
        </p:txBody>
      </p:sp>
      <p:sp>
        <p:nvSpPr>
          <p:cNvPr id="37" name="文本框 36">
            <a:extLst>
              <a:ext uri="{FF2B5EF4-FFF2-40B4-BE49-F238E27FC236}">
                <a16:creationId xmlns:a16="http://schemas.microsoft.com/office/drawing/2014/main" id="{62317C63-BF70-444D-9687-E3EBC02A2F0D}"/>
              </a:ext>
            </a:extLst>
          </p:cNvPr>
          <p:cNvSpPr txBox="1"/>
          <p:nvPr/>
        </p:nvSpPr>
        <p:spPr>
          <a:xfrm>
            <a:off x="5224566" y="4669654"/>
            <a:ext cx="2017788"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b="1" dirty="0">
                <a:solidFill>
                  <a:schemeClr val="tx1"/>
                </a:solidFill>
              </a:rPr>
              <a:t>5</a:t>
            </a:r>
            <a:r>
              <a:rPr lang="zh-CN" altLang="en-US" sz="2400" b="1" dirty="0">
                <a:solidFill>
                  <a:schemeClr val="tx1"/>
                </a:solidFill>
              </a:rPr>
              <a:t>、最新成果</a:t>
            </a:r>
            <a:endParaRPr lang="en-US" altLang="zh-CN" sz="2400" b="1" dirty="0">
              <a:solidFill>
                <a:schemeClr val="tx1"/>
              </a:solidFill>
            </a:endParaRPr>
          </a:p>
        </p:txBody>
      </p:sp>
      <p:sp>
        <p:nvSpPr>
          <p:cNvPr id="39" name="任意多边形 23">
            <a:extLst>
              <a:ext uri="{FF2B5EF4-FFF2-40B4-BE49-F238E27FC236}">
                <a16:creationId xmlns:a16="http://schemas.microsoft.com/office/drawing/2014/main" id="{9CED3B04-460B-4501-9012-1A23E6E10CF0}"/>
              </a:ext>
            </a:extLst>
          </p:cNvPr>
          <p:cNvSpPr/>
          <p:nvPr/>
        </p:nvSpPr>
        <p:spPr>
          <a:xfrm rot="5400000" flipV="1">
            <a:off x="7873678" y="4670164"/>
            <a:ext cx="1479117" cy="736899"/>
          </a:xfrm>
          <a:custGeom>
            <a:avLst/>
            <a:gdLst>
              <a:gd name="connsiteX0" fmla="*/ 1403227 w 2806455"/>
              <a:gd name="connsiteY0" fmla="*/ 0 h 1398182"/>
              <a:gd name="connsiteX1" fmla="*/ 2799477 w 2806455"/>
              <a:gd name="connsiteY1" fmla="*/ 1259997 h 1398182"/>
              <a:gd name="connsiteX2" fmla="*/ 2806455 w 2806455"/>
              <a:gd name="connsiteY2" fmla="*/ 1398182 h 1398182"/>
              <a:gd name="connsiteX3" fmla="*/ 0 w 2806455"/>
              <a:gd name="connsiteY3" fmla="*/ 1398182 h 1398182"/>
              <a:gd name="connsiteX4" fmla="*/ 6977 w 2806455"/>
              <a:gd name="connsiteY4" fmla="*/ 1259997 h 1398182"/>
              <a:gd name="connsiteX5" fmla="*/ 1403227 w 2806455"/>
              <a:gd name="connsiteY5" fmla="*/ 0 h 139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6455" h="1398182">
                <a:moveTo>
                  <a:pt x="1403227" y="0"/>
                </a:moveTo>
                <a:cubicBezTo>
                  <a:pt x="2129911" y="0"/>
                  <a:pt x="2727604" y="552276"/>
                  <a:pt x="2799477" y="1259997"/>
                </a:cubicBezTo>
                <a:lnTo>
                  <a:pt x="2806455" y="1398182"/>
                </a:lnTo>
                <a:lnTo>
                  <a:pt x="0" y="1398182"/>
                </a:lnTo>
                <a:lnTo>
                  <a:pt x="6977" y="1259997"/>
                </a:lnTo>
                <a:cubicBezTo>
                  <a:pt x="78850" y="552276"/>
                  <a:pt x="676544" y="0"/>
                  <a:pt x="1403227" y="0"/>
                </a:cubicBezTo>
                <a:close/>
              </a:path>
            </a:pathLst>
          </a:custGeom>
          <a:solidFill>
            <a:schemeClr val="accent4"/>
          </a:solidFill>
          <a:ln w="38100" cap="rnd">
            <a:noFill/>
            <a:prstDash val="solid"/>
            <a:round/>
            <a:headEnd/>
            <a:tailEnd/>
          </a:ln>
          <a:effectLst>
            <a:outerShdw blurRad="254000" dist="127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defTabSz="914354"/>
            <a:endParaRPr lang="zh-CN" altLang="en-US" sz="2000" b="1">
              <a:solidFill>
                <a:schemeClr val="bg1"/>
              </a:solidFill>
            </a:endParaRPr>
          </a:p>
        </p:txBody>
      </p:sp>
      <p:sp>
        <p:nvSpPr>
          <p:cNvPr id="40" name="圆角矩形 19">
            <a:extLst>
              <a:ext uri="{FF2B5EF4-FFF2-40B4-BE49-F238E27FC236}">
                <a16:creationId xmlns:a16="http://schemas.microsoft.com/office/drawing/2014/main" id="{72740947-42ED-4721-BC93-3833010C7746}"/>
              </a:ext>
            </a:extLst>
          </p:cNvPr>
          <p:cNvSpPr/>
          <p:nvPr/>
        </p:nvSpPr>
        <p:spPr>
          <a:xfrm>
            <a:off x="8442312" y="4488679"/>
            <a:ext cx="2813972" cy="1093100"/>
          </a:xfrm>
          <a:prstGeom prst="roundRect">
            <a:avLst>
              <a:gd name="adj" fmla="val 50000"/>
            </a:avLst>
          </a:prstGeom>
          <a:solidFill>
            <a:srgbClr val="FFFFFF"/>
          </a:solidFill>
          <a:ln w="381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tx1"/>
              </a:solidFill>
            </a:endParaRPr>
          </a:p>
        </p:txBody>
      </p:sp>
      <p:sp>
        <p:nvSpPr>
          <p:cNvPr id="41" name="文本框 40">
            <a:extLst>
              <a:ext uri="{FF2B5EF4-FFF2-40B4-BE49-F238E27FC236}">
                <a16:creationId xmlns:a16="http://schemas.microsoft.com/office/drawing/2014/main" id="{8A1A567B-946E-45B9-B0AF-9C618E3F6184}"/>
              </a:ext>
            </a:extLst>
          </p:cNvPr>
          <p:cNvSpPr txBox="1"/>
          <p:nvPr/>
        </p:nvSpPr>
        <p:spPr>
          <a:xfrm>
            <a:off x="8879431" y="4777828"/>
            <a:ext cx="2017788" cy="461665"/>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400" b="1" dirty="0">
                <a:solidFill>
                  <a:schemeClr val="tx1"/>
                </a:solidFill>
              </a:rPr>
              <a:t> 6</a:t>
            </a:r>
            <a:r>
              <a:rPr lang="zh-CN" altLang="en-US" sz="2400" b="1" dirty="0">
                <a:solidFill>
                  <a:schemeClr val="tx1"/>
                </a:solidFill>
              </a:rPr>
              <a:t>、发展方向</a:t>
            </a:r>
            <a:endParaRPr lang="en-US" altLang="zh-CN" sz="2400" b="1" dirty="0">
              <a:solidFill>
                <a:schemeClr val="tx1"/>
              </a:solidFill>
            </a:endParaRPr>
          </a:p>
        </p:txBody>
      </p:sp>
    </p:spTree>
    <p:custDataLst>
      <p:tags r:id="rId1"/>
    </p:custDataLst>
    <p:extLst>
      <p:ext uri="{BB962C8B-B14F-4D97-AF65-F5344CB8AC3E}">
        <p14:creationId xmlns:p14="http://schemas.microsoft.com/office/powerpoint/2010/main" val="1511882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最新成果</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05</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19A6B09-49F1-4E01-BCEC-6BFDDD6AC7EC}"/>
              </a:ext>
            </a:extLst>
          </p:cNvPr>
          <p:cNvSpPr txBox="1"/>
          <p:nvPr/>
        </p:nvSpPr>
        <p:spPr>
          <a:xfrm>
            <a:off x="669925" y="1160333"/>
            <a:ext cx="10528662" cy="3077766"/>
          </a:xfrm>
          <a:prstGeom prst="rect">
            <a:avLst/>
          </a:prstGeom>
          <a:noFill/>
        </p:spPr>
        <p:txBody>
          <a:bodyPr wrap="square">
            <a:spAutoFit/>
          </a:bodyPr>
          <a:lstStyle/>
          <a:p>
            <a:pPr algn="l"/>
            <a:r>
              <a:rPr lang="en-US" altLang="zh-CN" b="1" i="0" u="none" strike="noStrike" baseline="0" dirty="0">
                <a:latin typeface="LMRoman12-Bold-Identity-H"/>
              </a:rPr>
              <a:t>5.1 </a:t>
            </a:r>
            <a:r>
              <a:rPr lang="en-US" altLang="zh-CN" b="1" i="0" u="none" strike="noStrike" baseline="0" dirty="0" err="1">
                <a:latin typeface="LMRoman12-Bold-Identity-H"/>
              </a:rPr>
              <a:t>DependencyNet</a:t>
            </a:r>
            <a:r>
              <a:rPr lang="en-US" altLang="zh-CN" b="1" i="0" u="none" strike="noStrike" baseline="0" dirty="0">
                <a:latin typeface="LMRoman12-Bold-Identity-H"/>
              </a:rPr>
              <a:t>-</a:t>
            </a:r>
            <a:r>
              <a:rPr lang="zh-CN" altLang="en-US" b="1" i="0" u="none" strike="noStrike" baseline="0" dirty="0">
                <a:latin typeface="FandolSong-Bold-Identity-H"/>
              </a:rPr>
              <a:t>利用视觉依赖性进行进行语义分割</a:t>
            </a:r>
          </a:p>
          <a:p>
            <a:pPr algn="l"/>
            <a:r>
              <a:rPr lang="zh-CN" altLang="en-US" sz="1600" b="0" i="0" u="none" strike="noStrike" baseline="0" dirty="0">
                <a:latin typeface="FandolSong-Regular-Identity-H"/>
              </a:rPr>
              <a:t>论文标题</a:t>
            </a:r>
            <a:r>
              <a:rPr lang="en-US" altLang="zh-CN" sz="1600" b="0" i="0" u="none" strike="noStrike" baseline="0" dirty="0">
                <a:latin typeface="LMRoman10-Regular-Identity-H"/>
              </a:rPr>
              <a:t>| Exploit Visual Dependency Relations for Semantic Segmentation</a:t>
            </a:r>
          </a:p>
          <a:p>
            <a:pPr algn="l"/>
            <a:r>
              <a:rPr lang="zh-CN" altLang="en-US" sz="1600" b="0" i="0" u="none" strike="noStrike" baseline="0" dirty="0">
                <a:latin typeface="FandolSong-Regular-Identity-H"/>
              </a:rPr>
              <a:t>作者</a:t>
            </a:r>
            <a:r>
              <a:rPr lang="en-US" altLang="zh-CN" sz="1600" b="0" i="0" u="none" strike="noStrike" baseline="0" dirty="0">
                <a:latin typeface="LMRoman10-Regular-Identity-H"/>
              </a:rPr>
              <a:t>| </a:t>
            </a:r>
            <a:r>
              <a:rPr lang="en-US" altLang="zh-CN" sz="1600" b="0" i="0" u="none" strike="noStrike" baseline="0" dirty="0" err="1">
                <a:latin typeface="LMRoman10-Regular-Identity-H"/>
              </a:rPr>
              <a:t>Mingyuan</a:t>
            </a:r>
            <a:r>
              <a:rPr lang="en-US" altLang="zh-CN" sz="1600" b="0" i="0" u="none" strike="noStrike" baseline="0" dirty="0">
                <a:latin typeface="LMRoman10-Regular-Identity-H"/>
              </a:rPr>
              <a:t> Liu, Dan </a:t>
            </a:r>
            <a:r>
              <a:rPr lang="en-US" altLang="zh-CN" sz="1600" b="0" i="0" u="none" strike="noStrike" baseline="0" dirty="0" err="1">
                <a:latin typeface="LMRoman10-Regular-Identity-H"/>
              </a:rPr>
              <a:t>Schonfeld</a:t>
            </a:r>
            <a:r>
              <a:rPr lang="en-US" altLang="zh-CN" sz="1600" b="0" i="0" u="none" strike="noStrike" baseline="0" dirty="0">
                <a:latin typeface="LMRoman10-Regular-Identity-H"/>
              </a:rPr>
              <a:t> </a:t>
            </a:r>
            <a:r>
              <a:rPr lang="zh-CN" altLang="en-US" sz="1600" b="0" i="0" u="none" strike="noStrike" baseline="0" dirty="0">
                <a:latin typeface="FandolSong-Regular-Identity-H"/>
              </a:rPr>
              <a:t>，</a:t>
            </a:r>
            <a:r>
              <a:rPr lang="en-US" altLang="zh-CN" sz="1600" b="0" i="0" u="none" strike="noStrike" baseline="0" dirty="0">
                <a:latin typeface="LMRoman10-Regular-Identity-H"/>
              </a:rPr>
              <a:t>Wei Tang</a:t>
            </a:r>
          </a:p>
          <a:p>
            <a:pPr algn="l"/>
            <a:r>
              <a:rPr lang="zh-CN" altLang="en-US" sz="1600" b="0" i="0" u="none" strike="noStrike" baseline="0" dirty="0">
                <a:latin typeface="FandolSong-Regular-Identity-H"/>
              </a:rPr>
              <a:t>单位</a:t>
            </a:r>
            <a:r>
              <a:rPr lang="en-US" altLang="zh-CN" sz="1600" b="0" i="0" u="none" strike="noStrike" baseline="0" dirty="0">
                <a:latin typeface="LMRoman10-Regular-Identity-H"/>
              </a:rPr>
              <a:t>| </a:t>
            </a:r>
            <a:r>
              <a:rPr lang="zh-CN" altLang="en-US" sz="1600" b="0" i="0" u="none" strike="noStrike" baseline="0" dirty="0">
                <a:latin typeface="FandolSong-Regular-Identity-H"/>
              </a:rPr>
              <a:t>伊利诺伊大学芝加哥分校</a:t>
            </a:r>
          </a:p>
          <a:p>
            <a:pPr algn="l"/>
            <a:r>
              <a:rPr lang="zh-CN" altLang="en-US" sz="1600" b="0" i="0" u="none" strike="noStrike" baseline="0" dirty="0">
                <a:latin typeface="FandolSong-Regular-Identity-H"/>
              </a:rPr>
              <a:t>文章的主要贡献如下：</a:t>
            </a:r>
          </a:p>
          <a:p>
            <a:pPr algn="l"/>
            <a:r>
              <a:rPr lang="en-US" altLang="zh-CN" sz="1600" b="0" i="0" u="none" strike="noStrike" baseline="0" dirty="0">
                <a:latin typeface="LMRoman10-Regular-Identity-H"/>
              </a:rPr>
              <a:t>• </a:t>
            </a:r>
            <a:r>
              <a:rPr lang="zh-CN" altLang="en-US" sz="1600" b="0" i="0" u="none" strike="noStrike" baseline="0" dirty="0">
                <a:latin typeface="FandolSong-Regular-Identity-H"/>
              </a:rPr>
              <a:t>引入了一个新颖的</a:t>
            </a:r>
            <a:r>
              <a:rPr lang="en-US" altLang="zh-CN" sz="1600" b="0" i="0" u="none" strike="noStrike" baseline="0" dirty="0" err="1">
                <a:latin typeface="LMRoman10-Regular-Identity-H"/>
              </a:rPr>
              <a:t>DependencyNet</a:t>
            </a:r>
            <a:r>
              <a:rPr lang="en-US" altLang="zh-CN" sz="1600" b="0" i="0" u="none" strike="noStrike" baseline="0" dirty="0">
                <a:latin typeface="LMRoman10-Regular-Identity-H"/>
              </a:rPr>
              <a:t> </a:t>
            </a:r>
            <a:r>
              <a:rPr lang="zh-CN" altLang="en-US" sz="1600" b="0" i="0" u="none" strike="noStrike" baseline="0" dirty="0">
                <a:latin typeface="FandolSong-Regular-Identity-H"/>
              </a:rPr>
              <a:t>来明确地利用视觉依赖关系进行语义分割。这是第一个统一三级依赖推理</a:t>
            </a:r>
            <a:r>
              <a:rPr lang="en-US" altLang="zh-CN" sz="1600" b="0" i="0" u="none" strike="noStrike" baseline="0" dirty="0">
                <a:latin typeface="LMRoman10-Regular-Identity-H"/>
              </a:rPr>
              <a:t>(dependency reasoning) </a:t>
            </a:r>
            <a:r>
              <a:rPr lang="zh-CN" altLang="en-US" sz="1600" b="0" i="0" u="none" strike="noStrike" baseline="0" dirty="0">
                <a:latin typeface="FandolSong-Regular-Identity-H"/>
              </a:rPr>
              <a:t>的神经体系结构，它连接了</a:t>
            </a:r>
            <a:r>
              <a:rPr lang="en-US" altLang="zh-CN" sz="1600" b="0" i="0" u="none" strike="noStrike" baseline="0" dirty="0">
                <a:latin typeface="LMRoman10-Regular-Identity-H"/>
              </a:rPr>
              <a:t>CNN </a:t>
            </a:r>
            <a:r>
              <a:rPr lang="zh-CN" altLang="en-US" sz="1600" b="0" i="0" u="none" strike="noStrike" baseline="0" dirty="0">
                <a:latin typeface="FandolSong-Regular-Identity-H"/>
              </a:rPr>
              <a:t>和通常通过图形模型实现的依赖建模</a:t>
            </a:r>
            <a:r>
              <a:rPr lang="en-US" altLang="zh-CN" sz="1600" b="0" i="0" u="none" strike="noStrike" baseline="0" dirty="0">
                <a:latin typeface="LMRoman10-Regular-Identity-H"/>
              </a:rPr>
              <a:t>(dependency modeling)</a:t>
            </a:r>
            <a:r>
              <a:rPr lang="zh-CN" altLang="en-US" sz="1600" b="0" i="0" u="none" strike="noStrike" baseline="0" dirty="0">
                <a:latin typeface="FandolSong-Regular-Identity-H"/>
              </a:rPr>
              <a:t>。</a:t>
            </a:r>
          </a:p>
          <a:p>
            <a:pPr algn="l"/>
            <a:r>
              <a:rPr lang="en-US" altLang="zh-CN" sz="1600" b="0" i="0" u="none" strike="noStrike" baseline="0" dirty="0">
                <a:latin typeface="LMRoman10-Regular-Identity-H"/>
              </a:rPr>
              <a:t>• </a:t>
            </a:r>
            <a:r>
              <a:rPr lang="zh-CN" altLang="en-US" sz="1600" b="0" i="0" u="none" strike="noStrike" baseline="0" dirty="0">
                <a:latin typeface="FandolSong-Regular-Identity-H"/>
              </a:rPr>
              <a:t>引入了类内、类间和全局依赖推理模块，它们是</a:t>
            </a:r>
            <a:r>
              <a:rPr lang="en-US" altLang="zh-CN" sz="1600" b="0" i="0" u="none" strike="noStrike" baseline="0" dirty="0" err="1">
                <a:latin typeface="LMRoman10-Regular-Identity-H"/>
              </a:rPr>
              <a:t>DependencyNet</a:t>
            </a:r>
            <a:r>
              <a:rPr lang="en-US" altLang="zh-CN" sz="1600" b="0" i="0" u="none" strike="noStrike" baseline="0" dirty="0">
                <a:latin typeface="LMRoman10-Regular-Identity-H"/>
              </a:rPr>
              <a:t> </a:t>
            </a:r>
            <a:r>
              <a:rPr lang="zh-CN" altLang="en-US" sz="1600" b="0" i="0" u="none" strike="noStrike" baseline="0" dirty="0">
                <a:latin typeface="FandolSong-Regular-Identity-H"/>
              </a:rPr>
              <a:t>的核心组件。它们有效地利用内部对象结构、对象</a:t>
            </a:r>
            <a:r>
              <a:rPr lang="en-US" altLang="zh-CN" sz="1600" b="0" i="0" u="none" strike="noStrike" baseline="0" dirty="0">
                <a:latin typeface="LMRoman10-Regular-Identity-H"/>
              </a:rPr>
              <a:t>-</a:t>
            </a:r>
            <a:r>
              <a:rPr lang="zh-CN" altLang="en-US" sz="1600" b="0" i="0" u="none" strike="noStrike" baseline="0" dirty="0">
                <a:latin typeface="FandolSong-Regular-Identity-H"/>
              </a:rPr>
              <a:t>对象关系和场景信息，用于进行依赖推理。作者还深入研究了从训练标注中挖掘依赖关系先验知识的方法。</a:t>
            </a:r>
          </a:p>
          <a:p>
            <a:pPr algn="l"/>
            <a:r>
              <a:rPr lang="en-US" altLang="zh-CN" sz="1600" b="0" i="0" u="none" strike="noStrike" baseline="0" dirty="0">
                <a:latin typeface="LMRoman10-Regular-Identity-H"/>
              </a:rPr>
              <a:t>• </a:t>
            </a:r>
            <a:r>
              <a:rPr lang="zh-CN" altLang="en-US" sz="1600" b="0" i="0" u="none" strike="noStrike" baseline="0" dirty="0">
                <a:latin typeface="FandolSong-Regular-Identity-H"/>
              </a:rPr>
              <a:t>进行了广泛的消融研究</a:t>
            </a:r>
            <a:r>
              <a:rPr lang="en-US" altLang="zh-CN" sz="1600" b="0" i="0" u="none" strike="noStrike" baseline="0" dirty="0">
                <a:latin typeface="LMRoman10-Regular-Identity-H"/>
              </a:rPr>
              <a:t>(ablation studies)</a:t>
            </a:r>
            <a:r>
              <a:rPr lang="zh-CN" altLang="en-US" sz="1600" b="0" i="0" u="none" strike="noStrike" baseline="0" dirty="0">
                <a:latin typeface="FandolSong-Regular-Identity-H"/>
              </a:rPr>
              <a:t>，在三个依赖推理水平上进行了控制模型大小和相同深度的消融研究。结果表明，每个独立的组件都有利于语义分割，它们共同给基础网络带来了显著改进。且在两个数据集上用实验结果证明了该方法的有效性。</a:t>
            </a:r>
            <a:endParaRPr lang="zh-CN" altLang="en-US" sz="1600" dirty="0"/>
          </a:p>
        </p:txBody>
      </p:sp>
      <p:pic>
        <p:nvPicPr>
          <p:cNvPr id="6" name="图片 5">
            <a:extLst>
              <a:ext uri="{FF2B5EF4-FFF2-40B4-BE49-F238E27FC236}">
                <a16:creationId xmlns:a16="http://schemas.microsoft.com/office/drawing/2014/main" id="{769E1D5A-147B-4371-A364-E22E2FD7A53C}"/>
              </a:ext>
            </a:extLst>
          </p:cNvPr>
          <p:cNvPicPr>
            <a:picLocks noChangeAspect="1"/>
          </p:cNvPicPr>
          <p:nvPr/>
        </p:nvPicPr>
        <p:blipFill>
          <a:blip r:embed="rId3"/>
          <a:stretch>
            <a:fillRect/>
          </a:stretch>
        </p:blipFill>
        <p:spPr>
          <a:xfrm>
            <a:off x="5677989" y="3935061"/>
            <a:ext cx="6292260" cy="2898329"/>
          </a:xfrm>
          <a:prstGeom prst="rect">
            <a:avLst/>
          </a:prstGeom>
        </p:spPr>
      </p:pic>
    </p:spTree>
    <p:custDataLst>
      <p:tags r:id="rId1"/>
    </p:custDataLst>
    <p:extLst>
      <p:ext uri="{BB962C8B-B14F-4D97-AF65-F5344CB8AC3E}">
        <p14:creationId xmlns:p14="http://schemas.microsoft.com/office/powerpoint/2010/main" val="3255993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最新成果</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05</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CB09A29-9DD3-4778-B450-792267742811}"/>
              </a:ext>
            </a:extLst>
          </p:cNvPr>
          <p:cNvSpPr txBox="1"/>
          <p:nvPr/>
        </p:nvSpPr>
        <p:spPr>
          <a:xfrm>
            <a:off x="379949" y="1124862"/>
            <a:ext cx="6096000" cy="369332"/>
          </a:xfrm>
          <a:prstGeom prst="rect">
            <a:avLst/>
          </a:prstGeom>
          <a:noFill/>
        </p:spPr>
        <p:txBody>
          <a:bodyPr wrap="square">
            <a:spAutoFit/>
          </a:bodyPr>
          <a:lstStyle/>
          <a:p>
            <a:pPr algn="l"/>
            <a:r>
              <a:rPr lang="en-US" altLang="zh-CN" sz="1800" b="1" i="0" u="none" strike="noStrike" baseline="0" dirty="0">
                <a:latin typeface="LMRoman12-Bold-Identity-H"/>
              </a:rPr>
              <a:t>5.2 CDCL-</a:t>
            </a:r>
            <a:r>
              <a:rPr lang="zh-CN" altLang="en-US" sz="1800" b="1" i="0" u="none" strike="noStrike" baseline="0" dirty="0">
                <a:latin typeface="FandolSong-Bold-Identity-H"/>
              </a:rPr>
              <a:t>提高每个数据集的特征表征的泛化辨别能力</a:t>
            </a:r>
          </a:p>
        </p:txBody>
      </p:sp>
      <p:sp>
        <p:nvSpPr>
          <p:cNvPr id="11" name="文本框 10">
            <a:extLst>
              <a:ext uri="{FF2B5EF4-FFF2-40B4-BE49-F238E27FC236}">
                <a16:creationId xmlns:a16="http://schemas.microsoft.com/office/drawing/2014/main" id="{B73B2776-71C3-446E-B77D-AD5440E7A979}"/>
              </a:ext>
            </a:extLst>
          </p:cNvPr>
          <p:cNvSpPr txBox="1"/>
          <p:nvPr/>
        </p:nvSpPr>
        <p:spPr>
          <a:xfrm>
            <a:off x="213064" y="1701265"/>
            <a:ext cx="7255904" cy="4031873"/>
          </a:xfrm>
          <a:prstGeom prst="rect">
            <a:avLst/>
          </a:prstGeom>
          <a:noFill/>
        </p:spPr>
        <p:txBody>
          <a:bodyPr wrap="square">
            <a:spAutoFit/>
          </a:bodyPr>
          <a:lstStyle/>
          <a:p>
            <a:pPr algn="l"/>
            <a:r>
              <a:rPr lang="zh-CN" altLang="en-US" sz="1600" b="0" i="0" u="none" strike="noStrike" baseline="0" dirty="0">
                <a:latin typeface="FandolSong-Regular-Identity-H"/>
              </a:rPr>
              <a:t>论文标题</a:t>
            </a:r>
            <a:r>
              <a:rPr lang="en-US" altLang="zh-CN" sz="1600" b="0" i="0" u="none" strike="noStrike" baseline="0" dirty="0">
                <a:latin typeface="LMRoman10-Regular-Identity-H"/>
              </a:rPr>
              <a:t>| Cross-Dataset Collaborative Learning for Semantic Segmentation</a:t>
            </a:r>
          </a:p>
          <a:p>
            <a:pPr algn="l"/>
            <a:r>
              <a:rPr lang="zh-CN" altLang="en-US" sz="1600" b="0" i="0" u="none" strike="noStrike" baseline="0" dirty="0">
                <a:latin typeface="FandolSong-Regular-Identity-H"/>
              </a:rPr>
              <a:t>作者</a:t>
            </a:r>
            <a:r>
              <a:rPr lang="en-US" altLang="zh-CN" sz="1600" b="0" i="0" u="none" strike="noStrike" baseline="0" dirty="0">
                <a:latin typeface="LMRoman10-Regular-Identity-H"/>
              </a:rPr>
              <a:t>| Li Wang, Dong Li, </a:t>
            </a:r>
            <a:r>
              <a:rPr lang="en-US" altLang="zh-CN" sz="1600" b="0" i="0" u="none" strike="noStrike" baseline="0" dirty="0" err="1">
                <a:latin typeface="LMRoman10-Regular-Identity-H"/>
              </a:rPr>
              <a:t>Yousong</a:t>
            </a:r>
            <a:r>
              <a:rPr lang="en-US" altLang="zh-CN" sz="1600" b="0" i="0" u="none" strike="noStrike" baseline="0" dirty="0">
                <a:latin typeface="LMRoman10-Regular-Identity-H"/>
              </a:rPr>
              <a:t> Zhu, Lu Tian, Yi Shan</a:t>
            </a:r>
          </a:p>
          <a:p>
            <a:pPr algn="l"/>
            <a:r>
              <a:rPr lang="en-US" altLang="zh-CN" sz="1600" b="0" i="0" u="none" strike="noStrike" baseline="0" dirty="0">
                <a:latin typeface="LMRoman10-Regular-Identity-H"/>
              </a:rPr>
              <a:t>26</a:t>
            </a:r>
          </a:p>
          <a:p>
            <a:pPr algn="l"/>
            <a:r>
              <a:rPr lang="zh-CN" altLang="en-US" sz="1600" b="0" i="0" u="none" strike="noStrike" baseline="0" dirty="0">
                <a:latin typeface="FandolSong-Regular-Identity-H"/>
              </a:rPr>
              <a:t>单位</a:t>
            </a:r>
            <a:r>
              <a:rPr lang="en-US" altLang="zh-CN" sz="1600" b="0" i="0" u="none" strike="noStrike" baseline="0" dirty="0">
                <a:latin typeface="LMRoman10-Regular-Identity-H"/>
              </a:rPr>
              <a:t>| </a:t>
            </a:r>
            <a:r>
              <a:rPr lang="zh-CN" altLang="en-US" sz="1600" b="0" i="0" u="none" strike="noStrike" baseline="0" dirty="0">
                <a:latin typeface="FandolSong-Regular-Identity-H"/>
              </a:rPr>
              <a:t>赛灵思公司；中科院</a:t>
            </a:r>
          </a:p>
          <a:p>
            <a:pPr algn="l"/>
            <a:r>
              <a:rPr lang="en-US" altLang="zh-CN" sz="1600" b="0" i="0" u="none" strike="noStrike" baseline="0" dirty="0">
                <a:latin typeface="LMRoman10-Regular-Identity-H"/>
              </a:rPr>
              <a:t>Cross-Dataset Collaborative Learning</a:t>
            </a:r>
            <a:r>
              <a:rPr lang="zh-CN" altLang="en-US" sz="1600" b="0" i="0" u="none" strike="noStrike" baseline="0" dirty="0">
                <a:latin typeface="FandolSong-Regular-Identity-H"/>
              </a:rPr>
              <a:t>（</a:t>
            </a:r>
            <a:r>
              <a:rPr lang="en-US" altLang="zh-CN" sz="1600" b="0" i="0" u="none" strike="noStrike" baseline="0" dirty="0">
                <a:latin typeface="LMRoman10-Regular-Identity-H"/>
              </a:rPr>
              <a:t>CDCL</a:t>
            </a:r>
            <a:r>
              <a:rPr lang="zh-CN" altLang="en-US" sz="1600" b="0" i="0" u="none" strike="noStrike" baseline="0" dirty="0">
                <a:latin typeface="FandolSong-Regular-Identity-H"/>
              </a:rPr>
              <a:t>）是一个简单通用且灵活的语义分割方法，鉴于有多个标记的数据集，目标是提高每个数据集上的特征表征的泛化和辨别能力。</a:t>
            </a:r>
            <a:endParaRPr lang="en-US" altLang="zh-CN" sz="1600" b="0" i="0" u="none" strike="noStrike" baseline="0" dirty="0">
              <a:latin typeface="FandolSong-Regular-Identity-H"/>
            </a:endParaRPr>
          </a:p>
          <a:p>
            <a:pPr algn="l"/>
            <a:r>
              <a:rPr lang="zh-CN" altLang="en-US" sz="1600" b="0" i="0" u="none" strike="noStrike" baseline="0" dirty="0">
                <a:latin typeface="FandolSong-Regular-Identity-H"/>
              </a:rPr>
              <a:t>具体来说，引入</a:t>
            </a:r>
            <a:r>
              <a:rPr lang="en-US" altLang="zh-CN" sz="1600" b="0" i="0" u="none" strike="noStrike" baseline="0" dirty="0">
                <a:latin typeface="LMRoman10-Regular-Identity-H"/>
              </a:rPr>
              <a:t>Dataset-Aware Blocks </a:t>
            </a:r>
            <a:r>
              <a:rPr lang="zh-CN" altLang="en-US" sz="1600" b="0" i="0" u="none" strike="noStrike" baseline="0" dirty="0">
                <a:latin typeface="FandolSong-Regular-Identity-H"/>
              </a:rPr>
              <a:t>系列（</a:t>
            </a:r>
            <a:r>
              <a:rPr lang="en-US" altLang="zh-CN" sz="1600" b="0" i="0" u="none" strike="noStrike" baseline="0" dirty="0">
                <a:latin typeface="LMRoman10-Regular-Identity-H"/>
              </a:rPr>
              <a:t>DAB</a:t>
            </a:r>
            <a:r>
              <a:rPr lang="zh-CN" altLang="en-US" sz="1600" b="0" i="0" u="none" strike="noStrike" baseline="0" dirty="0">
                <a:latin typeface="FandolSong-Regular-Identity-H"/>
              </a:rPr>
              <a:t>）作为网络的基本计算单元，有助于捕捉不同数据集的同质性表示和异质性统计。其次，提出一个数据集交替训练（</a:t>
            </a:r>
            <a:r>
              <a:rPr lang="en-US" altLang="zh-CN" sz="1600" b="0" i="0" u="none" strike="noStrike" baseline="0" dirty="0">
                <a:latin typeface="LMRoman10-Regular-Identity-H"/>
              </a:rPr>
              <a:t>DAT</a:t>
            </a:r>
            <a:r>
              <a:rPr lang="zh-CN" altLang="en-US" sz="1600" b="0" i="0" u="none" strike="noStrike" baseline="0" dirty="0">
                <a:latin typeface="FandolSong-Regular-Identity-H"/>
              </a:rPr>
              <a:t>）机制，以有效促进优化程序。在四个不同的数据集上进行了广泛的评估，即</a:t>
            </a:r>
            <a:r>
              <a:rPr lang="en-US" altLang="zh-CN" sz="1600" b="0" i="0" u="none" strike="noStrike" baseline="0" dirty="0">
                <a:latin typeface="LMRoman10-Regular-Identity-H"/>
              </a:rPr>
              <a:t>Cityscapes</a:t>
            </a:r>
            <a:r>
              <a:rPr lang="zh-CN" altLang="en-US" sz="1600" b="0" i="0" u="none" strike="noStrike" baseline="0" dirty="0">
                <a:latin typeface="FandolSong-Regular-Identity-H"/>
              </a:rPr>
              <a:t>、</a:t>
            </a:r>
            <a:r>
              <a:rPr lang="en-US" altLang="zh-CN" sz="1600" b="0" i="0" u="none" strike="noStrike" baseline="0" dirty="0">
                <a:latin typeface="LMRoman10-Regular-Identity-H"/>
              </a:rPr>
              <a:t>BDD100K</a:t>
            </a:r>
            <a:r>
              <a:rPr lang="zh-CN" altLang="en-US" sz="1600" b="0" i="0" u="none" strike="noStrike" baseline="0" dirty="0">
                <a:latin typeface="FandolSong-Regular-Identity-H"/>
              </a:rPr>
              <a:t>、</a:t>
            </a:r>
            <a:r>
              <a:rPr lang="en-US" altLang="zh-CN" sz="1600" b="0" i="0" u="none" strike="noStrike" baseline="0" dirty="0" err="1">
                <a:latin typeface="LMRoman10-Regular-Identity-H"/>
              </a:rPr>
              <a:t>CamVid</a:t>
            </a:r>
            <a:r>
              <a:rPr lang="zh-CN" altLang="en-US" sz="1600" b="0" i="0" u="none" strike="noStrike" baseline="0" dirty="0">
                <a:latin typeface="FandolSong-Regular-Identity-H"/>
              </a:rPr>
              <a:t>和</a:t>
            </a:r>
            <a:r>
              <a:rPr lang="en-US" altLang="zh-CN" sz="1600" b="0" i="0" u="none" strike="noStrike" baseline="0" dirty="0">
                <a:latin typeface="LMRoman10-Regular-Identity-H"/>
              </a:rPr>
              <a:t>COCO Stuff</a:t>
            </a:r>
            <a:r>
              <a:rPr lang="zh-CN" altLang="en-US" sz="1600" b="0" i="0" u="none" strike="noStrike" baseline="0" dirty="0">
                <a:latin typeface="FandolSong-Regular-Identity-H"/>
              </a:rPr>
              <a:t>，有单数据集和跨数据集设置。</a:t>
            </a:r>
          </a:p>
          <a:p>
            <a:pPr algn="l"/>
            <a:r>
              <a:rPr lang="en-US" altLang="zh-CN" sz="1600" b="0" i="0" u="none" strike="noStrike" baseline="0" dirty="0">
                <a:latin typeface="LMRoman10-Regular-Identity-H"/>
              </a:rPr>
              <a:t>CDCL </a:t>
            </a:r>
            <a:r>
              <a:rPr lang="zh-CN" altLang="en-US" sz="1600" b="0" i="0" u="none" strike="noStrike" baseline="0" dirty="0">
                <a:latin typeface="FandolSong-Regular-Identity-H"/>
              </a:rPr>
              <a:t>方法与之前的单数据集和跨数据集训练方法相比，在不引入额外的</a:t>
            </a:r>
            <a:r>
              <a:rPr lang="en-US" altLang="zh-CN" sz="1600" b="0" i="0" u="none" strike="noStrike" baseline="0" dirty="0">
                <a:latin typeface="LMRoman10-Regular-Identity-H"/>
              </a:rPr>
              <a:t>FLOPs </a:t>
            </a:r>
            <a:r>
              <a:rPr lang="zh-CN" altLang="en-US" sz="1600" b="0" i="0" u="none" strike="noStrike" baseline="0" dirty="0">
                <a:latin typeface="FandolSong-Regular-Identity-H"/>
              </a:rPr>
              <a:t>的情况下，取得明显的改进。特别是，在</a:t>
            </a:r>
            <a:r>
              <a:rPr lang="en-US" altLang="zh-CN" sz="1600" b="0" i="0" u="none" strike="noStrike" baseline="0" dirty="0" err="1">
                <a:latin typeface="LMRoman10-Regular-Identity-H"/>
              </a:rPr>
              <a:t>PSPNet</a:t>
            </a:r>
            <a:r>
              <a:rPr lang="zh-CN" altLang="en-US" sz="1600" b="0" i="0" u="none" strike="noStrike" baseline="0" dirty="0">
                <a:latin typeface="FandolSong-Regular-Identity-H"/>
              </a:rPr>
              <a:t>（</a:t>
            </a:r>
            <a:r>
              <a:rPr lang="en-US" altLang="zh-CN" sz="1600" b="0" i="0" u="none" strike="noStrike" baseline="0" dirty="0">
                <a:latin typeface="LMRoman10-Regular-Identity-H"/>
              </a:rPr>
              <a:t>ResNet-18</a:t>
            </a:r>
            <a:r>
              <a:rPr lang="zh-CN" altLang="en-US" sz="1600" b="0" i="0" u="none" strike="noStrike" baseline="0" dirty="0">
                <a:latin typeface="FandolSong-Regular-Identity-H"/>
              </a:rPr>
              <a:t>）的相同架构下，所提出方法在</a:t>
            </a:r>
            <a:r>
              <a:rPr lang="en-US" altLang="zh-CN" sz="1600" b="0" i="0" u="none" strike="noStrike" baseline="0" dirty="0">
                <a:latin typeface="LMRoman10-Regular-Identity-H"/>
              </a:rPr>
              <a:t>Cityscapes</a:t>
            </a:r>
            <a:r>
              <a:rPr lang="zh-CN" altLang="en-US" sz="1600" b="0" i="0" u="none" strike="noStrike" baseline="0" dirty="0">
                <a:latin typeface="FandolSong-Regular-Identity-H"/>
              </a:rPr>
              <a:t>、</a:t>
            </a:r>
            <a:r>
              <a:rPr lang="en-US" altLang="zh-CN" sz="1600" b="0" i="0" u="none" strike="noStrike" baseline="0" dirty="0">
                <a:latin typeface="LMRoman10-Regular-Identity-H"/>
              </a:rPr>
              <a:t>BDD100K</a:t>
            </a:r>
            <a:r>
              <a:rPr lang="zh-CN" altLang="en-US" sz="1600" b="0" i="0" u="none" strike="noStrike" baseline="0" dirty="0">
                <a:latin typeface="FandolSong-Regular-Identity-H"/>
              </a:rPr>
              <a:t>、</a:t>
            </a:r>
            <a:r>
              <a:rPr lang="en-US" altLang="zh-CN" sz="1600" b="0" i="0" u="none" strike="noStrike" baseline="0" dirty="0" err="1">
                <a:latin typeface="LMRoman10-Regular-Identity-H"/>
              </a:rPr>
              <a:t>CamVid</a:t>
            </a:r>
            <a:r>
              <a:rPr lang="en-US" altLang="zh-CN" sz="1600" b="0" i="0" u="none" strike="noStrike" baseline="0" dirty="0">
                <a:latin typeface="LMRoman10-Regular-Identity-H"/>
              </a:rPr>
              <a:t> </a:t>
            </a:r>
            <a:r>
              <a:rPr lang="zh-CN" altLang="en-US" sz="1600" b="0" i="0" u="none" strike="noStrike" baseline="0" dirty="0">
                <a:latin typeface="FandolSong-Regular-Identity-H"/>
              </a:rPr>
              <a:t>等验证集上分别比单数据集基线高出</a:t>
            </a:r>
            <a:r>
              <a:rPr lang="en-US" altLang="zh-CN" sz="1600" b="0" i="0" u="none" strike="noStrike" baseline="0" dirty="0">
                <a:latin typeface="LMRoman10-Regular-Identity-H"/>
              </a:rPr>
              <a:t>5.65%</a:t>
            </a:r>
            <a:r>
              <a:rPr lang="zh-CN" altLang="en-US" sz="1600" b="0" i="0" u="none" strike="noStrike" baseline="0" dirty="0">
                <a:latin typeface="FandolSong-Regular-Identity-H"/>
              </a:rPr>
              <a:t>、</a:t>
            </a:r>
            <a:r>
              <a:rPr lang="en-US" altLang="zh-CN" sz="1600" b="0" i="0" u="none" strike="noStrike" baseline="0" dirty="0">
                <a:latin typeface="LMRoman10-Regular-Identity-H"/>
              </a:rPr>
              <a:t>6.57% </a:t>
            </a:r>
            <a:r>
              <a:rPr lang="zh-CN" altLang="en-US" sz="1600" b="0" i="0" u="none" strike="noStrike" baseline="0" dirty="0">
                <a:latin typeface="FandolSong-Regular-Identity-H"/>
              </a:rPr>
              <a:t>和</a:t>
            </a:r>
            <a:r>
              <a:rPr lang="en-US" altLang="zh-CN" sz="1600" b="0" i="0" u="none" strike="noStrike" baseline="0" dirty="0">
                <a:latin typeface="LMRoman10-Regular-Identity-H"/>
              </a:rPr>
              <a:t>5.79% </a:t>
            </a:r>
            <a:r>
              <a:rPr lang="zh-CN" altLang="en-US" sz="1600" b="0" i="0" u="none" strike="noStrike" baseline="0" dirty="0">
                <a:latin typeface="FandolSong-Regular-Identity-H"/>
              </a:rPr>
              <a:t>的</a:t>
            </a:r>
            <a:r>
              <a:rPr lang="en-US" altLang="zh-CN" sz="1600" b="0" i="0" u="none" strike="noStrike" baseline="0" dirty="0" err="1">
                <a:latin typeface="LMRoman10-Regular-Identity-H"/>
              </a:rPr>
              <a:t>mIoU</a:t>
            </a:r>
            <a:r>
              <a:rPr lang="zh-CN" altLang="en-US" sz="1600" b="0" i="0" u="none" strike="noStrike" baseline="0" dirty="0">
                <a:latin typeface="FandolSong-Regular-Identity-H"/>
              </a:rPr>
              <a:t>。</a:t>
            </a:r>
            <a:endParaRPr lang="zh-CN" altLang="en-US" sz="1600" dirty="0"/>
          </a:p>
        </p:txBody>
      </p:sp>
      <p:pic>
        <p:nvPicPr>
          <p:cNvPr id="6" name="图片 5">
            <a:extLst>
              <a:ext uri="{FF2B5EF4-FFF2-40B4-BE49-F238E27FC236}">
                <a16:creationId xmlns:a16="http://schemas.microsoft.com/office/drawing/2014/main" id="{21EA7000-0485-4BBC-8730-6AACB397C914}"/>
              </a:ext>
            </a:extLst>
          </p:cNvPr>
          <p:cNvPicPr>
            <a:picLocks noChangeAspect="1"/>
          </p:cNvPicPr>
          <p:nvPr/>
        </p:nvPicPr>
        <p:blipFill rotWithShape="1">
          <a:blip r:embed="rId3"/>
          <a:srcRect l="6100" r="7185"/>
          <a:stretch/>
        </p:blipFill>
        <p:spPr>
          <a:xfrm>
            <a:off x="7468968" y="1819658"/>
            <a:ext cx="4582096" cy="3795085"/>
          </a:xfrm>
          <a:prstGeom prst="rect">
            <a:avLst/>
          </a:prstGeom>
        </p:spPr>
      </p:pic>
    </p:spTree>
    <p:custDataLst>
      <p:tags r:id="rId1"/>
    </p:custDataLst>
    <p:extLst>
      <p:ext uri="{BB962C8B-B14F-4D97-AF65-F5344CB8AC3E}">
        <p14:creationId xmlns:p14="http://schemas.microsoft.com/office/powerpoint/2010/main" val="1290706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最新成果</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05</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DD46BE7-0655-4D0C-BEE2-FBCB0D1CCFDA}"/>
              </a:ext>
            </a:extLst>
          </p:cNvPr>
          <p:cNvSpPr txBox="1"/>
          <p:nvPr/>
        </p:nvSpPr>
        <p:spPr>
          <a:xfrm>
            <a:off x="552635" y="1602374"/>
            <a:ext cx="6094520" cy="369332"/>
          </a:xfrm>
          <a:prstGeom prst="rect">
            <a:avLst/>
          </a:prstGeom>
          <a:noFill/>
        </p:spPr>
        <p:txBody>
          <a:bodyPr wrap="square">
            <a:spAutoFit/>
          </a:bodyPr>
          <a:lstStyle/>
          <a:p>
            <a:r>
              <a:rPr lang="en-US" altLang="zh-CN" sz="1800" b="1" i="0" u="none" strike="noStrike" baseline="0" dirty="0">
                <a:latin typeface="LMRoman12-Bold-Identity-H"/>
              </a:rPr>
              <a:t>5.3 </a:t>
            </a:r>
            <a:r>
              <a:rPr lang="en-US" altLang="zh-CN" sz="1800" b="1" i="0" u="none" strike="noStrike" baseline="0" dirty="0" err="1">
                <a:latin typeface="LMRoman12-Bold-Identity-H"/>
              </a:rPr>
              <a:t>PiCIE</a:t>
            </a:r>
            <a:r>
              <a:rPr lang="en-US" altLang="zh-CN" sz="1800" b="1" i="0" u="none" strike="noStrike" baseline="0" dirty="0">
                <a:latin typeface="LMRoman12-Bold-Identity-H"/>
              </a:rPr>
              <a:t>-</a:t>
            </a:r>
            <a:r>
              <a:rPr lang="zh-CN" altLang="en-US" sz="1800" b="1" i="0" u="none" strike="noStrike" baseline="0" dirty="0">
                <a:latin typeface="FandolSong-Bold-Identity-H"/>
              </a:rPr>
              <a:t>根据聚类进行无标签的语义分割</a:t>
            </a:r>
            <a:endParaRPr lang="zh-CN" altLang="en-US" dirty="0"/>
          </a:p>
        </p:txBody>
      </p:sp>
      <p:sp>
        <p:nvSpPr>
          <p:cNvPr id="11" name="文本框 10">
            <a:extLst>
              <a:ext uri="{FF2B5EF4-FFF2-40B4-BE49-F238E27FC236}">
                <a16:creationId xmlns:a16="http://schemas.microsoft.com/office/drawing/2014/main" id="{E25B85FC-389C-4AE6-BE09-D676F03C189B}"/>
              </a:ext>
            </a:extLst>
          </p:cNvPr>
          <p:cNvSpPr txBox="1"/>
          <p:nvPr/>
        </p:nvSpPr>
        <p:spPr>
          <a:xfrm>
            <a:off x="278674" y="2017576"/>
            <a:ext cx="6934926" cy="646331"/>
          </a:xfrm>
          <a:prstGeom prst="rect">
            <a:avLst/>
          </a:prstGeom>
          <a:noFill/>
        </p:spPr>
        <p:txBody>
          <a:bodyPr wrap="square">
            <a:spAutoFit/>
          </a:bodyPr>
          <a:lstStyle/>
          <a:p>
            <a:pPr algn="l"/>
            <a:r>
              <a:rPr lang="zh-CN" altLang="en-US" sz="1200" b="0" i="0" u="none" strike="noStrike" baseline="0" dirty="0">
                <a:latin typeface="FandolSong-Regular-Identity-H"/>
              </a:rPr>
              <a:t>论文标题</a:t>
            </a:r>
            <a:r>
              <a:rPr lang="en-US" altLang="zh-CN" sz="1200" b="0" i="0" u="none" strike="noStrike" baseline="0" dirty="0">
                <a:latin typeface="LMRoman10-Regular-Identity-H"/>
              </a:rPr>
              <a:t>| </a:t>
            </a:r>
            <a:r>
              <a:rPr lang="en-US" altLang="zh-CN" sz="1200" b="0" i="0" u="none" strike="noStrike" baseline="0" dirty="0" err="1">
                <a:latin typeface="LMRoman10-Regular-Identity-H"/>
              </a:rPr>
              <a:t>PiCIE</a:t>
            </a:r>
            <a:r>
              <a:rPr lang="en-US" altLang="zh-CN" sz="1200" b="0" i="0" u="none" strike="noStrike" baseline="0" dirty="0">
                <a:latin typeface="LMRoman10-Regular-Identity-H"/>
              </a:rPr>
              <a:t>: Unsupervised Semantic Segmentation using Invariance and Equivariance in Clustering</a:t>
            </a:r>
          </a:p>
          <a:p>
            <a:pPr algn="l"/>
            <a:r>
              <a:rPr lang="zh-CN" altLang="en-US" sz="1200" b="0" i="0" u="none" strike="noStrike" baseline="0" dirty="0">
                <a:latin typeface="FandolSong-Regular-Identity-H"/>
              </a:rPr>
              <a:t>作者</a:t>
            </a:r>
            <a:r>
              <a:rPr lang="en-US" altLang="zh-CN" sz="1200" b="0" i="0" u="none" strike="noStrike" baseline="0" dirty="0">
                <a:latin typeface="LMRoman10-Regular-Identity-H"/>
              </a:rPr>
              <a:t>| Jang Hyun Cho, Utkarsh Mall, Kavita </a:t>
            </a:r>
            <a:r>
              <a:rPr lang="en-US" altLang="zh-CN" sz="1200" b="0" i="0" u="none" strike="noStrike" baseline="0" dirty="0" err="1">
                <a:latin typeface="LMRoman10-Regular-Identity-H"/>
              </a:rPr>
              <a:t>Bala</a:t>
            </a:r>
            <a:r>
              <a:rPr lang="en-US" altLang="zh-CN" sz="1200" b="0" i="0" u="none" strike="noStrike" baseline="0" dirty="0">
                <a:latin typeface="LMRoman10-Regular-Identity-H"/>
              </a:rPr>
              <a:t>, Bharath Hariharan</a:t>
            </a:r>
          </a:p>
          <a:p>
            <a:pPr algn="l"/>
            <a:r>
              <a:rPr lang="zh-CN" altLang="en-US" sz="1200" b="0" i="0" u="none" strike="noStrike" baseline="0" dirty="0">
                <a:latin typeface="FandolSong-Regular-Identity-H"/>
              </a:rPr>
              <a:t>单位</a:t>
            </a:r>
            <a:r>
              <a:rPr lang="en-US" altLang="zh-CN" sz="1200" b="0" i="0" u="none" strike="noStrike" baseline="0" dirty="0">
                <a:latin typeface="LMRoman10-Regular-Identity-H"/>
              </a:rPr>
              <a:t>| </a:t>
            </a:r>
            <a:r>
              <a:rPr lang="zh-CN" altLang="en-US" sz="1200" b="0" i="0" u="none" strike="noStrike" baseline="0" dirty="0">
                <a:latin typeface="FandolSong-Regular-Identity-H"/>
              </a:rPr>
              <a:t>得克萨斯大学奥斯汀分校；康奈尔大学</a:t>
            </a:r>
          </a:p>
        </p:txBody>
      </p:sp>
      <p:sp>
        <p:nvSpPr>
          <p:cNvPr id="12" name="文本框 11">
            <a:extLst>
              <a:ext uri="{FF2B5EF4-FFF2-40B4-BE49-F238E27FC236}">
                <a16:creationId xmlns:a16="http://schemas.microsoft.com/office/drawing/2014/main" id="{D06F1BCD-B2DA-4FB5-85D7-16A5B69479FA}"/>
              </a:ext>
            </a:extLst>
          </p:cNvPr>
          <p:cNvSpPr txBox="1"/>
          <p:nvPr/>
        </p:nvSpPr>
        <p:spPr>
          <a:xfrm>
            <a:off x="391885" y="2709777"/>
            <a:ext cx="5216435" cy="2800767"/>
          </a:xfrm>
          <a:prstGeom prst="rect">
            <a:avLst/>
          </a:prstGeom>
          <a:noFill/>
        </p:spPr>
        <p:txBody>
          <a:bodyPr wrap="square">
            <a:spAutoFit/>
          </a:bodyPr>
          <a:lstStyle/>
          <a:p>
            <a:pPr algn="l"/>
            <a:r>
              <a:rPr lang="zh-CN" altLang="en-US" sz="1600" b="0" i="0" u="none" strike="noStrike" baseline="0" dirty="0">
                <a:latin typeface="FandolSong-Regular-Identity-H"/>
              </a:rPr>
              <a:t>本次研究工作提出一个新框架，通过聚类进行无标注的语义分割。主要贡献是将几何一致性作为一种归纳偏置，以学习光度和几何变化的不变性和等值性。全新的跨视角损失在学习划分</a:t>
            </a:r>
            <a:r>
              <a:rPr lang="en-US" altLang="zh-CN" sz="1600" b="0" i="0" u="none" strike="noStrike" baseline="0" dirty="0">
                <a:latin typeface="LMRoman10-Regular-Identity-H"/>
              </a:rPr>
              <a:t>things</a:t>
            </a:r>
            <a:r>
              <a:rPr lang="zh-CN" altLang="en-US" sz="1600" b="0" i="0" u="none" strike="noStrike" baseline="0" dirty="0">
                <a:latin typeface="FandolSong-Regular-Identity-H"/>
              </a:rPr>
              <a:t>分类所需的高层次视觉概念方面是简单而高效的。</a:t>
            </a:r>
          </a:p>
          <a:p>
            <a:pPr algn="l"/>
            <a:r>
              <a:rPr lang="zh-CN" altLang="en-US" sz="1600" b="0" i="0" u="none" strike="noStrike" baseline="0" dirty="0">
                <a:latin typeface="FandolSong-Regular-Identity-H"/>
              </a:rPr>
              <a:t>作者称</a:t>
            </a:r>
            <a:r>
              <a:rPr lang="en-US" altLang="zh-CN" sz="1600" b="0" i="0" u="none" strike="noStrike" baseline="0" dirty="0" err="1">
                <a:latin typeface="LMRoman10-Regular-Identity-H"/>
              </a:rPr>
              <a:t>PiCIE</a:t>
            </a:r>
            <a:r>
              <a:rPr lang="zh-CN" altLang="en-US" sz="1600" b="0" i="0" u="none" strike="noStrike" baseline="0" dirty="0">
                <a:latin typeface="FandolSong-Regular-Identity-H"/>
              </a:rPr>
              <a:t>（使用不变性和等值的像素级特征聚类），是第一个能够在没有任何超参数调整或特定任务预处理的情况下划分</a:t>
            </a:r>
            <a:r>
              <a:rPr lang="en-US" altLang="zh-CN" sz="1600" b="0" i="0" u="none" strike="noStrike" baseline="0" dirty="0">
                <a:latin typeface="LMRoman10-Regular-Identity-H"/>
              </a:rPr>
              <a:t>things </a:t>
            </a:r>
            <a:r>
              <a:rPr lang="zh-CN" altLang="en-US" sz="1600" b="0" i="0" u="none" strike="noStrike" baseline="0" dirty="0">
                <a:latin typeface="FandolSong-Regular-Identity-H"/>
              </a:rPr>
              <a:t>和</a:t>
            </a:r>
            <a:r>
              <a:rPr lang="en-US" altLang="zh-CN" sz="1600" b="0" i="0" u="none" strike="noStrike" baseline="0" dirty="0">
                <a:latin typeface="LMRoman10-Regular-Identity-H"/>
              </a:rPr>
              <a:t>stuff </a:t>
            </a:r>
            <a:r>
              <a:rPr lang="zh-CN" altLang="en-US" sz="1600" b="0" i="0" u="none" strike="noStrike" baseline="0" dirty="0">
                <a:latin typeface="FandolSong-Regular-Identity-H"/>
              </a:rPr>
              <a:t>类别的方法。在很大程度上超过了现有的</a:t>
            </a:r>
            <a:r>
              <a:rPr lang="en-US" altLang="zh-CN" sz="1600" b="0" i="0" u="none" strike="noStrike" baseline="0" dirty="0">
                <a:latin typeface="LMRoman10-Regular-Identity-H"/>
              </a:rPr>
              <a:t>COCO</a:t>
            </a:r>
            <a:r>
              <a:rPr lang="zh-CN" altLang="en-US" sz="1600" b="0" i="0" u="none" strike="noStrike" baseline="0" dirty="0">
                <a:latin typeface="FandolSong-Regular-Identity-H"/>
              </a:rPr>
              <a:t>和</a:t>
            </a:r>
            <a:r>
              <a:rPr lang="en-US" altLang="zh-CN" sz="1600" b="0" i="0" u="none" strike="noStrike" baseline="0" dirty="0">
                <a:latin typeface="LMRoman10-Regular-Identity-H"/>
              </a:rPr>
              <a:t>Cityscapes </a:t>
            </a:r>
            <a:r>
              <a:rPr lang="zh-CN" altLang="en-US" sz="1600" b="0" i="0" u="none" strike="noStrike" baseline="0" dirty="0">
                <a:latin typeface="FandolSong-Regular-Identity-H"/>
              </a:rPr>
              <a:t>的基线，获得了</a:t>
            </a:r>
            <a:r>
              <a:rPr lang="en-US" altLang="zh-CN" sz="1600" b="0" i="0" u="none" strike="noStrike" baseline="0" dirty="0">
                <a:latin typeface="LMRoman10-Regular-Identity-H"/>
              </a:rPr>
              <a:t>+17.5 Acc. </a:t>
            </a:r>
            <a:r>
              <a:rPr lang="zh-CN" altLang="en-US" sz="1600" b="0" i="0" u="none" strike="noStrike" baseline="0" dirty="0">
                <a:latin typeface="FandolSong-Regular-Identity-H"/>
              </a:rPr>
              <a:t>和</a:t>
            </a:r>
            <a:r>
              <a:rPr lang="en-US" altLang="zh-CN" sz="1600" b="0" i="0" u="none" strike="noStrike" baseline="0" dirty="0">
                <a:latin typeface="LMRoman10-Regular-Identity-H"/>
              </a:rPr>
              <a:t>+4.5 </a:t>
            </a:r>
            <a:r>
              <a:rPr lang="en-US" altLang="zh-CN" sz="1600" b="0" i="0" u="none" strike="noStrike" baseline="0" dirty="0" err="1">
                <a:latin typeface="LMRoman10-Regular-Identity-H"/>
              </a:rPr>
              <a:t>mIoU</a:t>
            </a:r>
            <a:r>
              <a:rPr lang="zh-CN" altLang="en-US" sz="1600" b="0" i="0" u="none" strike="noStrike" baseline="0" dirty="0">
                <a:latin typeface="FandolSong-Regular-Identity-H"/>
              </a:rPr>
              <a:t>。并表示</a:t>
            </a:r>
            <a:r>
              <a:rPr lang="en-US" altLang="zh-CN" sz="1600" b="0" i="0" u="none" strike="noStrike" baseline="0" dirty="0" err="1">
                <a:latin typeface="LMRoman10-Regular-Identity-H"/>
              </a:rPr>
              <a:t>PiCIE</a:t>
            </a:r>
            <a:r>
              <a:rPr lang="en-US" altLang="zh-CN" sz="1600" b="0" i="0" u="none" strike="noStrike" baseline="0" dirty="0">
                <a:latin typeface="LMRoman10-Regular-Identity-H"/>
              </a:rPr>
              <a:t> </a:t>
            </a:r>
            <a:r>
              <a:rPr lang="zh-CN" altLang="en-US" sz="1600" b="0" i="0" u="none" strike="noStrike" baseline="0" dirty="0">
                <a:latin typeface="FandolSong-Regular-Identity-H"/>
              </a:rPr>
              <a:t>为标准的监督训练提供了一个更好的初始化。</a:t>
            </a:r>
            <a:endParaRPr lang="zh-CN" altLang="en-US" sz="1600" dirty="0"/>
          </a:p>
        </p:txBody>
      </p:sp>
      <p:pic>
        <p:nvPicPr>
          <p:cNvPr id="9" name="图片 8">
            <a:extLst>
              <a:ext uri="{FF2B5EF4-FFF2-40B4-BE49-F238E27FC236}">
                <a16:creationId xmlns:a16="http://schemas.microsoft.com/office/drawing/2014/main" id="{6692C3D4-C398-40FA-A32F-63D5293CC7BC}"/>
              </a:ext>
            </a:extLst>
          </p:cNvPr>
          <p:cNvPicPr>
            <a:picLocks noChangeAspect="1"/>
          </p:cNvPicPr>
          <p:nvPr/>
        </p:nvPicPr>
        <p:blipFill>
          <a:blip r:embed="rId3"/>
          <a:stretch>
            <a:fillRect/>
          </a:stretch>
        </p:blipFill>
        <p:spPr>
          <a:xfrm>
            <a:off x="5508174" y="2258582"/>
            <a:ext cx="6552244" cy="3871024"/>
          </a:xfrm>
          <a:prstGeom prst="rect">
            <a:avLst/>
          </a:prstGeom>
        </p:spPr>
      </p:pic>
    </p:spTree>
    <p:custDataLst>
      <p:tags r:id="rId1"/>
    </p:custDataLst>
    <p:extLst>
      <p:ext uri="{BB962C8B-B14F-4D97-AF65-F5344CB8AC3E}">
        <p14:creationId xmlns:p14="http://schemas.microsoft.com/office/powerpoint/2010/main" val="3054287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最新成果</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05</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2957F48-F1B4-4073-846B-6A4DEAB590C8}"/>
              </a:ext>
            </a:extLst>
          </p:cNvPr>
          <p:cNvSpPr txBox="1"/>
          <p:nvPr/>
        </p:nvSpPr>
        <p:spPr>
          <a:xfrm>
            <a:off x="669925" y="1207905"/>
            <a:ext cx="6096000" cy="584775"/>
          </a:xfrm>
          <a:prstGeom prst="rect">
            <a:avLst/>
          </a:prstGeom>
          <a:noFill/>
        </p:spPr>
        <p:txBody>
          <a:bodyPr wrap="square">
            <a:spAutoFit/>
          </a:bodyPr>
          <a:lstStyle/>
          <a:p>
            <a:pPr algn="l"/>
            <a:r>
              <a:rPr lang="en-US" altLang="zh-CN" sz="1600" b="1" i="0" u="none" strike="noStrike" baseline="0" dirty="0">
                <a:latin typeface="LMRoman12-Bold-Identity-H"/>
              </a:rPr>
              <a:t>5.4 </a:t>
            </a:r>
            <a:r>
              <a:rPr lang="en-US" altLang="zh-CN" sz="1600" b="1" i="0" u="none" strike="noStrike" baseline="0" dirty="0" err="1">
                <a:latin typeface="LMRoman12-Bold-Identity-H"/>
              </a:rPr>
              <a:t>MagNet</a:t>
            </a:r>
            <a:r>
              <a:rPr lang="en-US" altLang="zh-CN" sz="1600" b="1" i="0" u="none" strike="noStrike" baseline="0" dirty="0">
                <a:latin typeface="LMRoman12-Bold-Identity-H"/>
              </a:rPr>
              <a:t>-</a:t>
            </a:r>
            <a:r>
              <a:rPr lang="zh-CN" altLang="en-US" sz="1600" b="1" i="0" u="none" strike="noStrike" baseline="0" dirty="0">
                <a:latin typeface="FandolSong-Bold-Identity-H"/>
              </a:rPr>
              <a:t>高分辨率图像的多尺度分割</a:t>
            </a:r>
          </a:p>
          <a:p>
            <a:pPr algn="l"/>
            <a:endParaRPr lang="zh-CN" altLang="en-US" sz="1600" dirty="0"/>
          </a:p>
        </p:txBody>
      </p:sp>
      <p:sp>
        <p:nvSpPr>
          <p:cNvPr id="11" name="文本框 10">
            <a:extLst>
              <a:ext uri="{FF2B5EF4-FFF2-40B4-BE49-F238E27FC236}">
                <a16:creationId xmlns:a16="http://schemas.microsoft.com/office/drawing/2014/main" id="{011BEAA4-4983-4C29-8C5F-0DB79620FB0A}"/>
              </a:ext>
            </a:extLst>
          </p:cNvPr>
          <p:cNvSpPr txBox="1"/>
          <p:nvPr/>
        </p:nvSpPr>
        <p:spPr>
          <a:xfrm>
            <a:off x="421249" y="1701821"/>
            <a:ext cx="5649685" cy="4555093"/>
          </a:xfrm>
          <a:prstGeom prst="rect">
            <a:avLst/>
          </a:prstGeom>
          <a:noFill/>
        </p:spPr>
        <p:txBody>
          <a:bodyPr wrap="square">
            <a:spAutoFit/>
          </a:bodyPr>
          <a:lstStyle/>
          <a:p>
            <a:pPr algn="l"/>
            <a:r>
              <a:rPr lang="zh-CN" altLang="en-US" sz="1400" b="0" i="0" u="none" strike="noStrike" baseline="0" dirty="0">
                <a:latin typeface="FandolSong-Regular-Identity-H"/>
              </a:rPr>
              <a:t>论文标题</a:t>
            </a:r>
            <a:r>
              <a:rPr lang="en-US" altLang="zh-CN" sz="1400" b="0" i="0" u="none" strike="noStrike" baseline="0" dirty="0">
                <a:latin typeface="LMRoman10-Regular-Identity-H"/>
              </a:rPr>
              <a:t>| Progressive Semantic Segmentation</a:t>
            </a:r>
          </a:p>
          <a:p>
            <a:pPr algn="l"/>
            <a:r>
              <a:rPr lang="zh-CN" altLang="en-US" sz="1400" b="0" i="0" u="none" strike="noStrike" baseline="0" dirty="0">
                <a:latin typeface="FandolSong-Regular-Identity-H"/>
              </a:rPr>
              <a:t>作者</a:t>
            </a:r>
            <a:r>
              <a:rPr lang="en-US" altLang="zh-CN" sz="1400" b="0" i="0" u="none" strike="noStrike" baseline="0" dirty="0">
                <a:latin typeface="LMRoman10-Regular-Identity-H"/>
              </a:rPr>
              <a:t>| </a:t>
            </a:r>
            <a:r>
              <a:rPr lang="en-US" altLang="zh-CN" sz="1400" b="0" i="0" u="none" strike="noStrike" baseline="0" dirty="0" err="1">
                <a:latin typeface="LMRoman10-Regular-Identity-H"/>
              </a:rPr>
              <a:t>Chuong</a:t>
            </a:r>
            <a:r>
              <a:rPr lang="en-US" altLang="zh-CN" sz="1400" b="0" i="0" u="none" strike="noStrike" baseline="0" dirty="0">
                <a:latin typeface="LMRoman10-Regular-Identity-H"/>
              </a:rPr>
              <a:t> Huynh, Anh Tran, Khoa </a:t>
            </a:r>
            <a:r>
              <a:rPr lang="en-US" altLang="zh-CN" sz="1400" b="0" i="0" u="none" strike="noStrike" baseline="0" dirty="0" err="1">
                <a:latin typeface="LMRoman10-Regular-Identity-H"/>
              </a:rPr>
              <a:t>Luu</a:t>
            </a:r>
            <a:r>
              <a:rPr lang="en-US" altLang="zh-CN" sz="1400" b="0" i="0" u="none" strike="noStrike" baseline="0" dirty="0">
                <a:latin typeface="LMRoman10-Regular-Identity-H"/>
              </a:rPr>
              <a:t>, Minh </a:t>
            </a:r>
            <a:r>
              <a:rPr lang="en-US" altLang="zh-CN" sz="1400" b="0" i="0" u="none" strike="noStrike" baseline="0" dirty="0" err="1">
                <a:latin typeface="LMRoman10-Regular-Identity-H"/>
              </a:rPr>
              <a:t>Hoai</a:t>
            </a:r>
            <a:endParaRPr lang="en-US" altLang="zh-CN" sz="1400" b="0" i="0" u="none" strike="noStrike" baseline="0" dirty="0">
              <a:latin typeface="LMRoman10-Regular-Identity-H"/>
            </a:endParaRPr>
          </a:p>
          <a:p>
            <a:pPr algn="l"/>
            <a:r>
              <a:rPr lang="zh-CN" altLang="en-US" sz="1400" b="0" i="0" u="none" strike="noStrike" baseline="0" dirty="0">
                <a:latin typeface="FandolSong-Regular-Identity-H"/>
              </a:rPr>
              <a:t>单位</a:t>
            </a:r>
            <a:r>
              <a:rPr lang="en-US" altLang="zh-CN" sz="1400" b="0" i="0" u="none" strike="noStrike" baseline="0" dirty="0">
                <a:latin typeface="LMRoman10-Regular-Identity-H"/>
              </a:rPr>
              <a:t>| </a:t>
            </a:r>
            <a:r>
              <a:rPr lang="en-US" altLang="zh-CN" sz="1400" b="0" i="0" u="none" strike="noStrike" baseline="0" dirty="0" err="1">
                <a:latin typeface="LMRoman10-Regular-Identity-H"/>
              </a:rPr>
              <a:t>VinAI</a:t>
            </a:r>
            <a:r>
              <a:rPr lang="en-US" altLang="zh-CN" sz="1400" b="0" i="0" u="none" strike="noStrike" baseline="0" dirty="0">
                <a:latin typeface="LMRoman10-Regular-Identity-H"/>
              </a:rPr>
              <a:t> Research</a:t>
            </a:r>
            <a:r>
              <a:rPr lang="zh-CN" altLang="en-US" sz="1400" b="0" i="0" u="none" strike="noStrike" baseline="0" dirty="0">
                <a:latin typeface="FandolSong-Regular-Identity-H"/>
              </a:rPr>
              <a:t>；</a:t>
            </a:r>
            <a:r>
              <a:rPr lang="en-US" altLang="zh-CN" sz="1400" b="0" i="0" u="none" strike="noStrike" baseline="0" dirty="0" err="1">
                <a:latin typeface="LMRoman10-Regular-Identity-H"/>
              </a:rPr>
              <a:t>VinUniversity</a:t>
            </a:r>
            <a:r>
              <a:rPr lang="zh-CN" altLang="en-US" sz="1400" b="0" i="0" u="none" strike="noStrike" baseline="0" dirty="0">
                <a:latin typeface="FandolSong-Regular-Identity-H"/>
              </a:rPr>
              <a:t>；阿肯色大学；石溪大学</a:t>
            </a:r>
            <a:endParaRPr lang="en-US" altLang="zh-CN" sz="1400" b="0" i="0" u="none" strike="noStrike" baseline="0" dirty="0">
              <a:latin typeface="FandolSong-Regular-Identity-H"/>
            </a:endParaRPr>
          </a:p>
          <a:p>
            <a:pPr algn="l"/>
            <a:endParaRPr lang="zh-CN" altLang="en-US" sz="1400" b="0" i="0" u="none" strike="noStrike" baseline="0" dirty="0">
              <a:latin typeface="FandolSong-Regular-Identity-H"/>
            </a:endParaRPr>
          </a:p>
          <a:p>
            <a:pPr algn="l"/>
            <a:r>
              <a:rPr lang="zh-CN" altLang="en-US" sz="1800" b="0" i="0" u="none" strike="noStrike" baseline="0" dirty="0">
                <a:latin typeface="FandolSong-Regular-Identity-H"/>
              </a:rPr>
              <a:t>         论文中提到的</a:t>
            </a:r>
            <a:r>
              <a:rPr lang="en-US" altLang="zh-CN" sz="1800" b="0" i="0" u="none" strike="noStrike" baseline="0" dirty="0" err="1">
                <a:latin typeface="LMRoman10-Regular-Identity-H"/>
              </a:rPr>
              <a:t>MagNet</a:t>
            </a:r>
            <a:r>
              <a:rPr lang="en-US" altLang="zh-CN" sz="1800" b="0" i="0" u="none" strike="noStrike" baseline="0" dirty="0">
                <a:latin typeface="LMRoman10-Regular-Identity-H"/>
              </a:rPr>
              <a:t> </a:t>
            </a:r>
            <a:r>
              <a:rPr lang="zh-CN" altLang="en-US" sz="1800" b="0" i="0" u="none" strike="noStrike" baseline="0" dirty="0">
                <a:latin typeface="FandolSong-Regular-Identity-H"/>
              </a:rPr>
              <a:t>是一种通过在多个放大级别上观察图像来解决局部模糊的多尺度框架，它可以避免</a:t>
            </a:r>
            <a:r>
              <a:rPr lang="en-US" altLang="zh-CN" sz="1800" b="0" i="0" u="none" strike="noStrike" baseline="0" dirty="0">
                <a:latin typeface="LMRoman10-Regular-Identity-H"/>
              </a:rPr>
              <a:t>GPU </a:t>
            </a:r>
            <a:r>
              <a:rPr lang="zh-CN" altLang="en-US" sz="1800" b="0" i="0" u="none" strike="noStrike" baseline="0" dirty="0">
                <a:latin typeface="FandolSong-Regular-Identity-H"/>
              </a:rPr>
              <a:t>过载或者丢失图像细节。</a:t>
            </a:r>
            <a:r>
              <a:rPr lang="en-US" altLang="zh-CN" sz="1800" b="0" i="0" u="none" strike="noStrike" baseline="0" dirty="0" err="1">
                <a:latin typeface="LMRoman10-Regular-Identity-H"/>
              </a:rPr>
              <a:t>MagNet</a:t>
            </a:r>
            <a:r>
              <a:rPr lang="en-US" altLang="zh-CN" sz="1800" b="0" i="0" u="none" strike="noStrike" baseline="0" dirty="0">
                <a:latin typeface="LMRoman10-Regular-Identity-H"/>
              </a:rPr>
              <a:t> </a:t>
            </a:r>
            <a:r>
              <a:rPr lang="zh-CN" altLang="en-US" sz="1800" b="0" i="0" u="none" strike="noStrike" baseline="0" dirty="0">
                <a:latin typeface="FandolSong-Regular-Identity-H"/>
              </a:rPr>
              <a:t>采用多个处理阶段，每个阶段的输出会被作为下一个阶段的输入进行由粗到细的信息传播，每个阶段都以比前一个阶段更高的分辨率分析图像，恢复之前由于有损降采样步骤而丢失的细节，分割输出通过处理阶段逐步细化。在三个具有挑战性的高分辨率图像数据集上证明了</a:t>
            </a:r>
            <a:r>
              <a:rPr lang="en-US" altLang="zh-CN" sz="1800" b="0" i="0" u="none" strike="noStrike" baseline="0" dirty="0" err="1">
                <a:latin typeface="LMRoman10-Regular-Identity-H"/>
              </a:rPr>
              <a:t>MagNet</a:t>
            </a:r>
            <a:r>
              <a:rPr lang="en-US" altLang="zh-CN" sz="1800" b="0" i="0" u="none" strike="noStrike" baseline="0" dirty="0">
                <a:latin typeface="LMRoman10-Regular-Identity-H"/>
              </a:rPr>
              <a:t> </a:t>
            </a:r>
            <a:r>
              <a:rPr lang="zh-CN" altLang="en-US" sz="1800" b="0" i="0" u="none" strike="noStrike" baseline="0" dirty="0">
                <a:latin typeface="FandolSong-Regular-Identity-H"/>
              </a:rPr>
              <a:t>的优势，</a:t>
            </a:r>
            <a:r>
              <a:rPr lang="en-US" altLang="zh-CN" sz="1800" b="0" i="0" u="none" strike="noStrike" baseline="0" dirty="0" err="1">
                <a:latin typeface="LMRoman10-Regular-Identity-H"/>
              </a:rPr>
              <a:t>MagNet</a:t>
            </a:r>
            <a:r>
              <a:rPr lang="en-US" altLang="zh-CN" sz="1800" b="0" i="0" u="none" strike="noStrike" baseline="0" dirty="0">
                <a:latin typeface="LMRoman10-Regular-Identity-H"/>
              </a:rPr>
              <a:t> </a:t>
            </a:r>
            <a:r>
              <a:rPr lang="zh-CN" altLang="en-US" sz="1800" b="0" i="0" u="none" strike="noStrike" baseline="0" dirty="0">
                <a:latin typeface="FandolSong-Regular-Identity-H"/>
              </a:rPr>
              <a:t>在</a:t>
            </a:r>
            <a:r>
              <a:rPr lang="en-US" altLang="zh-CN" sz="1800" b="0" i="0" u="none" strike="noStrike" baseline="0" dirty="0" err="1">
                <a:latin typeface="LMRoman10-Regular-Identity-H"/>
              </a:rPr>
              <a:t>mIoU</a:t>
            </a:r>
            <a:r>
              <a:rPr lang="en-US" altLang="zh-CN" sz="1800" b="0" i="0" u="none" strike="noStrike" baseline="0" dirty="0">
                <a:latin typeface="LMRoman10-Regular-Identity-H"/>
              </a:rPr>
              <a:t> </a:t>
            </a:r>
            <a:r>
              <a:rPr lang="zh-CN" altLang="en-US" sz="1800" b="0" i="0" u="none" strike="noStrike" baseline="0" dirty="0">
                <a:latin typeface="FandolSong-Regular-Identity-H"/>
              </a:rPr>
              <a:t>方面比以前最先进方法高出</a:t>
            </a:r>
            <a:r>
              <a:rPr lang="en-US" altLang="zh-CN" sz="1800" b="0" i="0" u="none" strike="noStrike" baseline="0" dirty="0">
                <a:latin typeface="LMRoman10-Regular-Identity-H"/>
              </a:rPr>
              <a:t>1% </a:t>
            </a:r>
            <a:r>
              <a:rPr lang="zh-CN" altLang="en-US" sz="1800" b="0" i="0" u="none" strike="noStrike" baseline="0" dirty="0">
                <a:latin typeface="FandolSong-Regular-Identity-H"/>
              </a:rPr>
              <a:t>至</a:t>
            </a:r>
            <a:r>
              <a:rPr lang="en-US" altLang="zh-CN" sz="1800" b="0" i="0" u="none" strike="noStrike" baseline="0" dirty="0">
                <a:latin typeface="LMRoman10-Regular-Identity-H"/>
              </a:rPr>
              <a:t>2%</a:t>
            </a:r>
            <a:r>
              <a:rPr lang="zh-CN" altLang="en-US" sz="1800" b="0" i="0" u="none" strike="noStrike" baseline="0" dirty="0">
                <a:latin typeface="FandolSong-Regular-Identity-H"/>
              </a:rPr>
              <a:t>。从图</a:t>
            </a:r>
            <a:r>
              <a:rPr lang="en-US" altLang="zh-CN" sz="1800" b="0" i="0" u="none" strike="noStrike" baseline="0" dirty="0">
                <a:latin typeface="LMRoman10-Regular-Identity-H"/>
              </a:rPr>
              <a:t>5-4 </a:t>
            </a:r>
            <a:r>
              <a:rPr lang="zh-CN" altLang="en-US" sz="1800" b="0" i="0" u="none" strike="noStrike" baseline="0" dirty="0">
                <a:latin typeface="FandolSong-Regular-Identity-H"/>
              </a:rPr>
              <a:t>所示的一些分割图中也可以看出，在右下角的一小块区域中使用</a:t>
            </a:r>
            <a:r>
              <a:rPr lang="en-US" altLang="zh-CN" sz="1800" b="0" i="0" u="none" strike="noStrike" baseline="0" dirty="0" err="1">
                <a:latin typeface="LMRoman10-Regular-Identity-H"/>
              </a:rPr>
              <a:t>MagNet</a:t>
            </a:r>
            <a:r>
              <a:rPr lang="zh-CN" altLang="en-US" sz="1800" b="0" i="0" u="none" strike="noStrike" baseline="0" dirty="0">
                <a:latin typeface="FandolSong-Regular-Identity-H"/>
              </a:rPr>
              <a:t>分割的效果就明显优于其他模型，这也是其防止细节丢失所造成的。</a:t>
            </a:r>
            <a:endParaRPr lang="zh-CN" altLang="en-US" dirty="0"/>
          </a:p>
        </p:txBody>
      </p:sp>
      <p:pic>
        <p:nvPicPr>
          <p:cNvPr id="7" name="图片 6">
            <a:extLst>
              <a:ext uri="{FF2B5EF4-FFF2-40B4-BE49-F238E27FC236}">
                <a16:creationId xmlns:a16="http://schemas.microsoft.com/office/drawing/2014/main" id="{03C65678-4F2D-4BDF-9E1A-16A46080A8B7}"/>
              </a:ext>
            </a:extLst>
          </p:cNvPr>
          <p:cNvPicPr>
            <a:picLocks noChangeAspect="1"/>
          </p:cNvPicPr>
          <p:nvPr/>
        </p:nvPicPr>
        <p:blipFill rotWithShape="1">
          <a:blip r:embed="rId3"/>
          <a:srcRect l="13927" r="13489"/>
          <a:stretch/>
        </p:blipFill>
        <p:spPr>
          <a:xfrm>
            <a:off x="6183086" y="1971884"/>
            <a:ext cx="5587665" cy="3884022"/>
          </a:xfrm>
          <a:prstGeom prst="rect">
            <a:avLst/>
          </a:prstGeom>
        </p:spPr>
      </p:pic>
    </p:spTree>
    <p:custDataLst>
      <p:tags r:id="rId1"/>
    </p:custDataLst>
    <p:extLst>
      <p:ext uri="{BB962C8B-B14F-4D97-AF65-F5344CB8AC3E}">
        <p14:creationId xmlns:p14="http://schemas.microsoft.com/office/powerpoint/2010/main" val="2107410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未来发展方向</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06</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155B820-2F26-45D1-896B-78A95B8B9343}"/>
              </a:ext>
            </a:extLst>
          </p:cNvPr>
          <p:cNvSpPr txBox="1"/>
          <p:nvPr/>
        </p:nvSpPr>
        <p:spPr>
          <a:xfrm>
            <a:off x="669925" y="1775219"/>
            <a:ext cx="10015537" cy="3570208"/>
          </a:xfrm>
          <a:prstGeom prst="rect">
            <a:avLst/>
          </a:prstGeom>
          <a:noFill/>
        </p:spPr>
        <p:txBody>
          <a:bodyPr wrap="square">
            <a:spAutoFit/>
          </a:bodyPr>
          <a:lstStyle/>
          <a:p>
            <a:pPr algn="l"/>
            <a:r>
              <a:rPr lang="en-US" altLang="zh-CN" b="1" i="0" u="none" strike="noStrike" baseline="0" dirty="0">
                <a:latin typeface="LMRoman12-Bold-Identity-H"/>
              </a:rPr>
              <a:t>6.1 </a:t>
            </a:r>
            <a:r>
              <a:rPr lang="zh-CN" altLang="en-US" b="1" i="0" u="none" strike="noStrike" baseline="0" dirty="0">
                <a:latin typeface="FandolSong-Bold-Identity-H"/>
              </a:rPr>
              <a:t>实时语义分割技术</a:t>
            </a:r>
          </a:p>
          <a:p>
            <a:pPr algn="l"/>
            <a:r>
              <a:rPr lang="zh-CN" altLang="en-US" sz="1600" b="0" i="0" u="none" strike="noStrike" baseline="0" dirty="0">
                <a:latin typeface="FandolSong-Regular-Identity-H"/>
              </a:rPr>
              <a:t>现阶段评价应用于语义分割的网络模型主要着重点在精确率上，但是随着应用于现实场景的</a:t>
            </a:r>
          </a:p>
          <a:p>
            <a:pPr algn="l"/>
            <a:r>
              <a:rPr lang="zh-CN" altLang="en-US" sz="1600" b="0" i="0" u="none" strike="noStrike" baseline="0" dirty="0">
                <a:latin typeface="FandolSong-Regular-Identity-H"/>
              </a:rPr>
              <a:t>要求越来越高，需要更短的响应时间，因此在维持高精确率的基础上，尽量缩短响应时间应是今</a:t>
            </a:r>
          </a:p>
          <a:p>
            <a:pPr algn="l"/>
            <a:r>
              <a:rPr lang="zh-CN" altLang="en-US" sz="1600" b="0" i="0" u="none" strike="noStrike" baseline="0" dirty="0">
                <a:latin typeface="FandolSong-Regular-Identity-H"/>
              </a:rPr>
              <a:t>后工作的方向</a:t>
            </a:r>
            <a:r>
              <a:rPr lang="zh-CN" altLang="en-US" sz="1800" b="0" i="0" u="none" strike="noStrike" baseline="0" dirty="0">
                <a:latin typeface="FandolSong-Regular-Identity-H"/>
              </a:rPr>
              <a:t>。</a:t>
            </a:r>
          </a:p>
          <a:p>
            <a:pPr algn="l"/>
            <a:endParaRPr lang="en-US" altLang="zh-CN" b="1" i="0" u="none" strike="noStrike" baseline="0" dirty="0">
              <a:latin typeface="LMRoman12-Bold-Identity-H"/>
            </a:endParaRPr>
          </a:p>
          <a:p>
            <a:pPr algn="l"/>
            <a:r>
              <a:rPr lang="en-US" altLang="zh-CN" b="1" i="0" u="none" strike="noStrike" baseline="0" dirty="0">
                <a:latin typeface="LMRoman12-Bold-Identity-H"/>
              </a:rPr>
              <a:t>6.2 </a:t>
            </a:r>
            <a:r>
              <a:rPr lang="zh-CN" altLang="en-US" b="1" i="0" u="none" strike="noStrike" baseline="0" dirty="0">
                <a:latin typeface="FandolSong-Bold-Identity-H"/>
              </a:rPr>
              <a:t>弱监督或无监督语义分割技术</a:t>
            </a:r>
          </a:p>
          <a:p>
            <a:pPr algn="l"/>
            <a:r>
              <a:rPr lang="zh-CN" altLang="en-US" sz="1600" b="0" i="0" u="none" strike="noStrike" baseline="0" dirty="0">
                <a:latin typeface="FandolSong-Regular-Identity-H"/>
              </a:rPr>
              <a:t>针对需要大量的标注数据集才能提高网络模型的精度这个问题，弱监督或无监督的语义分割技术将会是未来发展的趋势</a:t>
            </a:r>
            <a:r>
              <a:rPr lang="zh-CN" altLang="en-US" sz="1800" b="0" i="0" u="none" strike="noStrike" baseline="0" dirty="0">
                <a:latin typeface="FandolSong-Regular-Identity-H"/>
              </a:rPr>
              <a:t>。</a:t>
            </a:r>
          </a:p>
          <a:p>
            <a:pPr algn="l"/>
            <a:endParaRPr lang="en-US" altLang="zh-CN" sz="2000" b="1" i="0" u="none" strike="noStrike" baseline="0" dirty="0">
              <a:latin typeface="LMRoman12-Bold-Identity-H"/>
            </a:endParaRPr>
          </a:p>
          <a:p>
            <a:pPr algn="l"/>
            <a:r>
              <a:rPr lang="en-US" altLang="zh-CN" sz="2000" b="1" i="0" u="none" strike="noStrike" baseline="0" dirty="0">
                <a:latin typeface="LMRoman12-Bold-Identity-H"/>
              </a:rPr>
              <a:t>6.3 </a:t>
            </a:r>
            <a:r>
              <a:rPr lang="zh-CN" altLang="en-US" sz="2000" b="1" i="0" u="none" strike="noStrike" baseline="0" dirty="0">
                <a:latin typeface="FandolSong-Bold-Identity-H"/>
              </a:rPr>
              <a:t>三维场景的语义分割技术</a:t>
            </a:r>
          </a:p>
          <a:p>
            <a:pPr algn="l"/>
            <a:r>
              <a:rPr lang="zh-CN" altLang="en-US" sz="1600" b="0" i="0" u="none" strike="noStrike" baseline="0" dirty="0">
                <a:latin typeface="FandolSong-Regular-Identity-H"/>
              </a:rPr>
              <a:t>目前的诸多基于深度学习的语义分割技术所用以训练的数据主要是二维的图片数据，同时测试的对象往往也是二维的图片，但是在实际应用时所面对的环境是一个三维环境，将语义分割技术应用至实际中，未来需要针对三维数据的语义分割技术进行研究。</a:t>
            </a:r>
          </a:p>
        </p:txBody>
      </p:sp>
    </p:spTree>
    <p:custDataLst>
      <p:tags r:id="rId1"/>
    </p:custDataLst>
    <p:extLst>
      <p:ext uri="{BB962C8B-B14F-4D97-AF65-F5344CB8AC3E}">
        <p14:creationId xmlns:p14="http://schemas.microsoft.com/office/powerpoint/2010/main" val="2897865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a:latin typeface="Arial" panose="020B0604020202020204" pitchFamily="34" charset="0"/>
                <a:ea typeface="微软雅黑" panose="020B0503020204020204" pitchFamily="34" charset="-122"/>
                <a:cs typeface="+mn-ea"/>
                <a:sym typeface="Arial" panose="020B0604020202020204" pitchFamily="34" charset="0"/>
              </a:rPr>
              <a:t>THAN</a:t>
            </a:r>
            <a:r>
              <a:rPr lang="en-US" altLang="zh-CN" sz="100">
                <a:latin typeface="Arial" panose="020B0604020202020204" pitchFamily="34" charset="0"/>
                <a:ea typeface="微软雅黑" panose="020B0503020204020204" pitchFamily="34" charset="-122"/>
                <a:cs typeface="+mn-ea"/>
                <a:sym typeface="Arial" panose="020B0604020202020204" pitchFamily="34" charset="0"/>
              </a:rPr>
              <a:t> </a:t>
            </a:r>
            <a:r>
              <a:rPr lang="en-US" altLang="zh-CN">
                <a:latin typeface="Arial" panose="020B0604020202020204" pitchFamily="34" charset="0"/>
                <a:ea typeface="微软雅黑" panose="020B0503020204020204" pitchFamily="34" charset="-122"/>
                <a:cs typeface="+mn-ea"/>
                <a:sym typeface="Arial" panose="020B0604020202020204" pitchFamily="34" charset="0"/>
              </a:rPr>
              <a:t>KS</a:t>
            </a:r>
            <a:endParaRPr lang="zh-CN" altLang="en-US" dirty="0">
              <a:latin typeface="Arial" panose="020B0604020202020204" pitchFamily="34" charset="0"/>
              <a:ea typeface="微软雅黑" panose="020B0503020204020204" pitchFamily="34" charset="-122"/>
              <a:cs typeface="+mn-ea"/>
              <a:sym typeface="Arial" panose="020B0604020202020204" pitchFamily="34" charset="0"/>
            </a:endParaRPr>
          </a:p>
        </p:txBody>
      </p:sp>
    </p:spTree>
    <p:custDataLst>
      <p:tags r:id="rId2"/>
    </p:custDataLst>
    <p:extLst>
      <p:ext uri="{BB962C8B-B14F-4D97-AF65-F5344CB8AC3E}">
        <p14:creationId xmlns:p14="http://schemas.microsoft.com/office/powerpoint/2010/main" val="1259043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语义分割概述</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a:t>
            </a:r>
            <a:r>
              <a:rPr lang="en-US" altLang="zh-CN"/>
              <a:t>. </a:t>
            </a:r>
            <a:r>
              <a:rPr lang="en-US" altLang="zh-CN" sz="100"/>
              <a:t> </a:t>
            </a:r>
            <a:r>
              <a:rPr lang="en-US" altLang="zh-CN"/>
              <a:t>01</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2B15563-6886-4669-B234-00BD0C244A4E}"/>
              </a:ext>
            </a:extLst>
          </p:cNvPr>
          <p:cNvSpPr txBox="1"/>
          <p:nvPr/>
        </p:nvSpPr>
        <p:spPr>
          <a:xfrm>
            <a:off x="1009649" y="1602374"/>
            <a:ext cx="9401175" cy="4278094"/>
          </a:xfrm>
          <a:prstGeom prst="rect">
            <a:avLst/>
          </a:prstGeom>
          <a:noFill/>
        </p:spPr>
        <p:txBody>
          <a:bodyPr wrap="square">
            <a:spAutoFit/>
          </a:bodyPr>
          <a:lstStyle/>
          <a:p>
            <a:pPr algn="l"/>
            <a:r>
              <a:rPr lang="zh-CN" altLang="en-US" sz="1800" b="1" i="0" u="none" strike="noStrike" baseline="0" dirty="0">
                <a:latin typeface="FandolSong-Bold-Identity-H"/>
              </a:rPr>
              <a:t>语义分割</a:t>
            </a:r>
            <a:r>
              <a:rPr lang="zh-CN" altLang="en-US" sz="1800" b="0" i="0" u="none" strike="noStrike" baseline="0" dirty="0">
                <a:latin typeface="FandolSong-Regular-Identity-H"/>
              </a:rPr>
              <a:t>（</a:t>
            </a:r>
            <a:r>
              <a:rPr lang="en-US" altLang="zh-CN" sz="1800" b="0" i="0" u="none" strike="noStrike" baseline="0" dirty="0">
                <a:latin typeface="LMRoman10-Regular-Identity-H"/>
              </a:rPr>
              <a:t>Semantic Segmentation</a:t>
            </a:r>
            <a:r>
              <a:rPr lang="zh-CN" altLang="en-US" sz="1800" b="0" i="0" u="none" strike="noStrike" baseline="0" dirty="0">
                <a:latin typeface="FandolSong-Regular-Identity-H"/>
              </a:rPr>
              <a:t>）是一种典型的计算机视觉问题，其涉及将一些原始数据</a:t>
            </a:r>
          </a:p>
          <a:p>
            <a:pPr algn="l"/>
            <a:r>
              <a:rPr lang="zh-CN" altLang="en-US" sz="1800" b="0" i="0" u="none" strike="noStrike" baseline="0" dirty="0">
                <a:latin typeface="FandolSong-Regular-Identity-H"/>
              </a:rPr>
              <a:t>（例如，平面图像）作为输入并将它们转换为具有突出显示的感兴趣区域的掩模。</a:t>
            </a:r>
            <a:endParaRPr lang="en-US" altLang="zh-CN" sz="1800" b="0" i="0" u="none" strike="noStrike" baseline="0" dirty="0">
              <a:latin typeface="FandolSong-Regular-Identity-H"/>
            </a:endParaRPr>
          </a:p>
          <a:p>
            <a:pPr algn="l"/>
            <a:endParaRPr lang="en-US" altLang="zh-CN" dirty="0">
              <a:latin typeface="FandolSong-Regular-Identity-H"/>
            </a:endParaRPr>
          </a:p>
          <a:p>
            <a:pPr algn="l"/>
            <a:endParaRPr lang="en-US" altLang="zh-CN" sz="1800" b="0" i="0" u="none" strike="noStrike" baseline="0" dirty="0">
              <a:latin typeface="FandolSong-Regular-Identity-H"/>
            </a:endParaRPr>
          </a:p>
          <a:p>
            <a:pPr algn="l"/>
            <a:r>
              <a:rPr lang="zh-CN" altLang="en-US" sz="1800" b="0" i="0" u="none" strike="noStrike" baseline="0" dirty="0">
                <a:latin typeface="FandolSong-Regular-Identity-H"/>
              </a:rPr>
              <a:t>早期的计算机视觉问题只发现边缘（线条和曲线）或渐变等元素，但它们从未完全按照人类</a:t>
            </a:r>
          </a:p>
          <a:p>
            <a:pPr algn="l"/>
            <a:r>
              <a:rPr lang="zh-CN" altLang="en-US" sz="1800" b="0" i="0" u="none" strike="noStrike" baseline="0" dirty="0">
                <a:latin typeface="FandolSong-Regular-Identity-H"/>
              </a:rPr>
              <a:t>感知的方式提供像素级别的图像理解。语义分割将属于同一目标的图像部分聚集在一起来解决这个问题，从而扩展了其应用领域。与其他基于图像的任务相比，语义分割是完全不同的且先进的，</a:t>
            </a:r>
          </a:p>
          <a:p>
            <a:pPr algn="l"/>
            <a:endParaRPr lang="en-US" altLang="zh-CN" sz="1800" b="0" i="0" u="none" strike="noStrike" baseline="0" dirty="0">
              <a:latin typeface="FandolSong-Regular-Identity-H"/>
            </a:endParaRPr>
          </a:p>
          <a:p>
            <a:pPr algn="l"/>
            <a:endParaRPr lang="en-US" altLang="zh-CN" dirty="0">
              <a:latin typeface="FandolSong-Regular-Identity-H"/>
            </a:endParaRPr>
          </a:p>
          <a:p>
            <a:pPr algn="l"/>
            <a:endParaRPr lang="en-US" altLang="zh-CN" sz="1800" b="0" i="0" u="none" strike="noStrike" baseline="0" dirty="0">
              <a:latin typeface="FandolSong-Regular-Identity-H"/>
            </a:endParaRPr>
          </a:p>
          <a:p>
            <a:pPr algn="l"/>
            <a:r>
              <a:rPr lang="zh-CN" altLang="en-US" sz="1800" b="0" i="0" u="none" strike="noStrike" baseline="0" dirty="0">
                <a:latin typeface="FandolSong-Regular-Identity-H"/>
              </a:rPr>
              <a:t>例如：</a:t>
            </a:r>
          </a:p>
          <a:p>
            <a:pPr algn="l"/>
            <a:r>
              <a:rPr lang="zh-CN" altLang="en-US" sz="1800" b="0" i="0" u="none" strike="noStrike" baseline="0" dirty="0">
                <a:latin typeface="FandolSong-Regular-Identity-H"/>
              </a:rPr>
              <a:t>（</a:t>
            </a:r>
            <a:r>
              <a:rPr lang="en-US" altLang="zh-CN" sz="1800" b="0" i="0" u="none" strike="noStrike" baseline="0" dirty="0">
                <a:latin typeface="LMRoman10-Regular-Identity-H"/>
              </a:rPr>
              <a:t>1</a:t>
            </a:r>
            <a:r>
              <a:rPr lang="zh-CN" altLang="en-US" sz="1800" b="0" i="0" u="none" strike="noStrike" baseline="0" dirty="0">
                <a:latin typeface="FandolSong-Regular-Identity-H"/>
              </a:rPr>
              <a:t>）图像分类：识别图像中存在的内容。</a:t>
            </a:r>
          </a:p>
          <a:p>
            <a:pPr algn="l"/>
            <a:r>
              <a:rPr lang="zh-CN" altLang="en-US" sz="1800" b="0" i="0" u="none" strike="noStrike" baseline="0" dirty="0">
                <a:latin typeface="FandolSong-Regular-Identity-H"/>
              </a:rPr>
              <a:t>（</a:t>
            </a:r>
            <a:r>
              <a:rPr lang="en-US" altLang="zh-CN" sz="1800" b="0" i="0" u="none" strike="noStrike" baseline="0" dirty="0">
                <a:latin typeface="LMRoman10-Regular-Identity-H"/>
              </a:rPr>
              <a:t>2</a:t>
            </a:r>
            <a:r>
              <a:rPr lang="zh-CN" altLang="en-US" sz="1800" b="0" i="0" u="none" strike="noStrike" baseline="0" dirty="0">
                <a:latin typeface="FandolSong-Regular-Identity-H"/>
              </a:rPr>
              <a:t>）物体识别和检测：识别图像中的内容和位置（通过边界框）。</a:t>
            </a:r>
          </a:p>
          <a:p>
            <a:pPr algn="l"/>
            <a:r>
              <a:rPr lang="zh-CN" altLang="en-US" sz="1800" b="0" i="0" u="none" strike="noStrike" baseline="0" dirty="0">
                <a:latin typeface="FandolSong-Regular-Identity-H"/>
              </a:rPr>
              <a:t>（</a:t>
            </a:r>
            <a:r>
              <a:rPr lang="en-US" altLang="zh-CN" sz="1800" b="0" i="0" u="none" strike="noStrike" baseline="0" dirty="0">
                <a:latin typeface="LMRoman10-Regular-Identity-H"/>
              </a:rPr>
              <a:t>3</a:t>
            </a:r>
            <a:r>
              <a:rPr lang="zh-CN" altLang="en-US" sz="1800" b="0" i="0" u="none" strike="noStrike" baseline="0" dirty="0">
                <a:latin typeface="FandolSong-Regular-Identity-H"/>
              </a:rPr>
              <a:t>）语义分割：识别图像中存在的内容以及位置（通过查找属于它的所有像素）</a:t>
            </a:r>
            <a:endParaRPr lang="zh-CN" altLang="en-US" dirty="0"/>
          </a:p>
        </p:txBody>
      </p:sp>
    </p:spTree>
    <p:custDataLst>
      <p:tags r:id="rId1"/>
    </p:custDataLst>
    <p:extLst>
      <p:ext uri="{BB962C8B-B14F-4D97-AF65-F5344CB8AC3E}">
        <p14:creationId xmlns:p14="http://schemas.microsoft.com/office/powerpoint/2010/main" val="2367532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语义分割概述</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01</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72CBD646-9BAC-40AF-AEC8-678DD6CB0C3D}"/>
              </a:ext>
            </a:extLst>
          </p:cNvPr>
          <p:cNvSpPr txBox="1"/>
          <p:nvPr/>
        </p:nvSpPr>
        <p:spPr>
          <a:xfrm>
            <a:off x="1200150" y="1417708"/>
            <a:ext cx="3143250" cy="369332"/>
          </a:xfrm>
          <a:prstGeom prst="rect">
            <a:avLst/>
          </a:prstGeom>
          <a:noFill/>
        </p:spPr>
        <p:txBody>
          <a:bodyPr wrap="square" rtlCol="0">
            <a:spAutoFit/>
          </a:bodyPr>
          <a:lstStyle/>
          <a:p>
            <a:r>
              <a:rPr lang="en-US" altLang="zh-CN" b="1" dirty="0"/>
              <a:t>1.2 </a:t>
            </a:r>
            <a:r>
              <a:rPr lang="zh-CN" altLang="en-US" b="1" dirty="0"/>
              <a:t>语义分割</a:t>
            </a:r>
            <a:r>
              <a:rPr lang="en-US" altLang="zh-CN" b="1" dirty="0"/>
              <a:t> VS </a:t>
            </a:r>
            <a:r>
              <a:rPr lang="zh-CN" altLang="en-US" b="1" dirty="0"/>
              <a:t>实例分割</a:t>
            </a:r>
          </a:p>
        </p:txBody>
      </p:sp>
      <p:sp>
        <p:nvSpPr>
          <p:cNvPr id="11" name="文本框 10">
            <a:extLst>
              <a:ext uri="{FF2B5EF4-FFF2-40B4-BE49-F238E27FC236}">
                <a16:creationId xmlns:a16="http://schemas.microsoft.com/office/drawing/2014/main" id="{5C4E7826-4722-4AD4-BC94-D707FF21C019}"/>
              </a:ext>
            </a:extLst>
          </p:cNvPr>
          <p:cNvSpPr txBox="1"/>
          <p:nvPr/>
        </p:nvSpPr>
        <p:spPr>
          <a:xfrm>
            <a:off x="1200150" y="2202241"/>
            <a:ext cx="6096000" cy="369332"/>
          </a:xfrm>
          <a:prstGeom prst="rect">
            <a:avLst/>
          </a:prstGeom>
          <a:noFill/>
        </p:spPr>
        <p:txBody>
          <a:bodyPr wrap="square">
            <a:spAutoFit/>
          </a:bodyPr>
          <a:lstStyle/>
          <a:p>
            <a:pPr algn="l"/>
            <a:r>
              <a:rPr lang="en-US" altLang="zh-CN" sz="1800" b="0" i="0" u="none" strike="noStrike" baseline="0" dirty="0">
                <a:latin typeface="FandolSong-Regular-Identity-H"/>
              </a:rPr>
              <a:t>· </a:t>
            </a:r>
            <a:r>
              <a:rPr lang="zh-CN" altLang="en-US" sz="1800" b="0" i="0" u="none" strike="noStrike" baseline="0" dirty="0">
                <a:latin typeface="FandolSong-Regular-Identity-H"/>
              </a:rPr>
              <a:t>语义分割：仅标记目标的种类而不关心是否为不同实例。</a:t>
            </a:r>
            <a:endParaRPr lang="en-US" altLang="zh-CN" sz="1800" b="0" i="0" u="none" strike="noStrike" baseline="0" dirty="0">
              <a:latin typeface="FandolSong-Regular-Identity-H"/>
            </a:endParaRPr>
          </a:p>
        </p:txBody>
      </p:sp>
      <p:pic>
        <p:nvPicPr>
          <p:cNvPr id="9" name="图片 8">
            <a:extLst>
              <a:ext uri="{FF2B5EF4-FFF2-40B4-BE49-F238E27FC236}">
                <a16:creationId xmlns:a16="http://schemas.microsoft.com/office/drawing/2014/main" id="{626D0A7E-0ED8-4DBD-9898-45DBCAC94A6C}"/>
              </a:ext>
            </a:extLst>
          </p:cNvPr>
          <p:cNvPicPr>
            <a:picLocks noChangeAspect="1"/>
          </p:cNvPicPr>
          <p:nvPr/>
        </p:nvPicPr>
        <p:blipFill>
          <a:blip r:embed="rId3"/>
          <a:stretch>
            <a:fillRect/>
          </a:stretch>
        </p:blipFill>
        <p:spPr>
          <a:xfrm>
            <a:off x="7462837" y="847725"/>
            <a:ext cx="3362325" cy="2581275"/>
          </a:xfrm>
          <a:prstGeom prst="rect">
            <a:avLst/>
          </a:prstGeom>
        </p:spPr>
      </p:pic>
      <p:sp>
        <p:nvSpPr>
          <p:cNvPr id="12" name="文本框 11">
            <a:extLst>
              <a:ext uri="{FF2B5EF4-FFF2-40B4-BE49-F238E27FC236}">
                <a16:creationId xmlns:a16="http://schemas.microsoft.com/office/drawing/2014/main" id="{1E64CFDA-5A7D-4DAF-8F5E-E2843D294289}"/>
              </a:ext>
            </a:extLst>
          </p:cNvPr>
          <p:cNvSpPr txBox="1"/>
          <p:nvPr/>
        </p:nvSpPr>
        <p:spPr>
          <a:xfrm>
            <a:off x="1098155" y="5569805"/>
            <a:ext cx="5835252" cy="646331"/>
          </a:xfrm>
          <a:prstGeom prst="rect">
            <a:avLst/>
          </a:prstGeom>
          <a:noFill/>
        </p:spPr>
        <p:txBody>
          <a:bodyPr wrap="none" rtlCol="0">
            <a:spAutoFit/>
          </a:bodyPr>
          <a:lstStyle/>
          <a:p>
            <a:r>
              <a:rPr lang="en-US" altLang="zh-CN" sz="1800" b="0" i="0" u="none" strike="noStrike" baseline="0" dirty="0">
                <a:latin typeface="FandolSong-Regular-Identity-H"/>
              </a:rPr>
              <a:t>· </a:t>
            </a:r>
            <a:r>
              <a:rPr lang="zh-CN" altLang="en-US" sz="1800" b="0" i="0" u="none" strike="noStrike" baseline="0" dirty="0">
                <a:latin typeface="FandolSong-Regular-Identity-H"/>
              </a:rPr>
              <a:t>实例分割：不仅要区分出类别并且还会标注不同个体。</a:t>
            </a:r>
            <a:endParaRPr lang="zh-CN" altLang="en-US" dirty="0"/>
          </a:p>
          <a:p>
            <a:endParaRPr lang="zh-CN" altLang="en-US" dirty="0"/>
          </a:p>
        </p:txBody>
      </p:sp>
      <p:pic>
        <p:nvPicPr>
          <p:cNvPr id="14" name="图片 13">
            <a:extLst>
              <a:ext uri="{FF2B5EF4-FFF2-40B4-BE49-F238E27FC236}">
                <a16:creationId xmlns:a16="http://schemas.microsoft.com/office/drawing/2014/main" id="{994FD4B4-7E2B-4A74-ABEA-692238A12250}"/>
              </a:ext>
            </a:extLst>
          </p:cNvPr>
          <p:cNvPicPr>
            <a:picLocks noChangeAspect="1"/>
          </p:cNvPicPr>
          <p:nvPr/>
        </p:nvPicPr>
        <p:blipFill>
          <a:blip r:embed="rId4"/>
          <a:stretch>
            <a:fillRect/>
          </a:stretch>
        </p:blipFill>
        <p:spPr>
          <a:xfrm>
            <a:off x="7410449" y="3661295"/>
            <a:ext cx="3467100" cy="2533650"/>
          </a:xfrm>
          <a:prstGeom prst="rect">
            <a:avLst/>
          </a:prstGeom>
        </p:spPr>
      </p:pic>
      <p:pic>
        <p:nvPicPr>
          <p:cNvPr id="16" name="图片 15">
            <a:extLst>
              <a:ext uri="{FF2B5EF4-FFF2-40B4-BE49-F238E27FC236}">
                <a16:creationId xmlns:a16="http://schemas.microsoft.com/office/drawing/2014/main" id="{A19F9E48-BF23-4291-B25D-A4585541FBDC}"/>
              </a:ext>
            </a:extLst>
          </p:cNvPr>
          <p:cNvPicPr>
            <a:picLocks noChangeAspect="1"/>
          </p:cNvPicPr>
          <p:nvPr/>
        </p:nvPicPr>
        <p:blipFill>
          <a:blip r:embed="rId5"/>
          <a:stretch>
            <a:fillRect/>
          </a:stretch>
        </p:blipFill>
        <p:spPr>
          <a:xfrm>
            <a:off x="2255043" y="2712484"/>
            <a:ext cx="3324225" cy="2628900"/>
          </a:xfrm>
          <a:prstGeom prst="rect">
            <a:avLst/>
          </a:prstGeom>
        </p:spPr>
      </p:pic>
    </p:spTree>
    <p:custDataLst>
      <p:tags r:id="rId1"/>
    </p:custDataLst>
    <p:extLst>
      <p:ext uri="{BB962C8B-B14F-4D97-AF65-F5344CB8AC3E}">
        <p14:creationId xmlns:p14="http://schemas.microsoft.com/office/powerpoint/2010/main" val="4102922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dirty="0"/>
              <a:t>语义分割概述</a:t>
            </a:r>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a:t>
            </a:r>
            <a:r>
              <a:rPr lang="en-US" altLang="zh-CN"/>
              <a:t>. </a:t>
            </a:r>
            <a:r>
              <a:rPr lang="en-US" altLang="zh-CN" sz="100"/>
              <a:t> </a:t>
            </a:r>
            <a:r>
              <a:rPr lang="en-US" altLang="zh-CN"/>
              <a:t>01</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35B5FF3-7F5F-4608-A9F6-6D3C4A5A2AC9}"/>
              </a:ext>
            </a:extLst>
          </p:cNvPr>
          <p:cNvSpPr txBox="1"/>
          <p:nvPr/>
        </p:nvSpPr>
        <p:spPr>
          <a:xfrm>
            <a:off x="1152525" y="1602374"/>
            <a:ext cx="3143250" cy="369332"/>
          </a:xfrm>
          <a:prstGeom prst="rect">
            <a:avLst/>
          </a:prstGeom>
          <a:noFill/>
        </p:spPr>
        <p:txBody>
          <a:bodyPr wrap="square" rtlCol="0">
            <a:spAutoFit/>
          </a:bodyPr>
          <a:lstStyle/>
          <a:p>
            <a:r>
              <a:rPr lang="en-US" altLang="zh-CN" b="1" dirty="0"/>
              <a:t>1.3  </a:t>
            </a:r>
            <a:r>
              <a:rPr lang="zh-CN" altLang="en-US" b="1" dirty="0"/>
              <a:t>任务描述</a:t>
            </a:r>
          </a:p>
        </p:txBody>
      </p:sp>
      <p:sp>
        <p:nvSpPr>
          <p:cNvPr id="3" name="文本框 2">
            <a:extLst>
              <a:ext uri="{FF2B5EF4-FFF2-40B4-BE49-F238E27FC236}">
                <a16:creationId xmlns:a16="http://schemas.microsoft.com/office/drawing/2014/main" id="{499F28F9-4358-4FDE-A33F-708B65F147A4}"/>
              </a:ext>
            </a:extLst>
          </p:cNvPr>
          <p:cNvSpPr txBox="1"/>
          <p:nvPr/>
        </p:nvSpPr>
        <p:spPr>
          <a:xfrm>
            <a:off x="855664" y="2533680"/>
            <a:ext cx="2981325" cy="1938992"/>
          </a:xfrm>
          <a:prstGeom prst="rect">
            <a:avLst/>
          </a:prstGeom>
          <a:noFill/>
        </p:spPr>
        <p:txBody>
          <a:bodyPr wrap="square" rtlCol="0">
            <a:spAutoFit/>
          </a:bodyPr>
          <a:lstStyle/>
          <a:p>
            <a:pPr algn="l"/>
            <a:r>
              <a:rPr lang="zh-CN" altLang="en-US" sz="2000" b="0" i="0" u="none" strike="noStrike" baseline="0" dirty="0">
                <a:latin typeface="FandolSong-Regular-Identity-H"/>
              </a:rPr>
              <a:t>输入：</a:t>
            </a:r>
            <a:r>
              <a:rPr lang="en-US" altLang="zh-CN" sz="2000" b="0" i="0" u="none" strike="noStrike" baseline="0" dirty="0">
                <a:latin typeface="LMRoman10-Regular-Identity-H"/>
              </a:rPr>
              <a:t>RGB </a:t>
            </a:r>
            <a:r>
              <a:rPr lang="zh-CN" altLang="en-US" sz="2000" b="0" i="0" u="none" strike="noStrike" baseline="0" dirty="0">
                <a:latin typeface="FandolSong-Regular-Identity-H"/>
              </a:rPr>
              <a:t>彩色图像（</a:t>
            </a:r>
            <a:r>
              <a:rPr lang="en-US" altLang="zh-CN" sz="2000" b="0" i="0" u="none" strike="noStrike" baseline="0" dirty="0">
                <a:latin typeface="FandolSong-Regular-Identity-H"/>
              </a:rPr>
              <a:t>channel=3</a:t>
            </a:r>
            <a:r>
              <a:rPr lang="zh-CN" altLang="en-US" sz="2000" b="0" i="0" u="none" strike="noStrike" baseline="0" dirty="0">
                <a:latin typeface="FandolSong-Regular-Identity-H"/>
              </a:rPr>
              <a:t>） 或 灰度图像 （</a:t>
            </a:r>
            <a:r>
              <a:rPr lang="en-US" altLang="zh-CN" sz="2000" b="0" i="0" u="none" strike="noStrike" baseline="0" dirty="0">
                <a:latin typeface="FandolSong-Regular-Identity-H"/>
              </a:rPr>
              <a:t>channel=1</a:t>
            </a:r>
            <a:r>
              <a:rPr lang="zh-CN" altLang="en-US" sz="2000" b="0" i="0" u="none" strike="noStrike" baseline="0" dirty="0">
                <a:latin typeface="FandolSong-Regular-Identity-H"/>
              </a:rPr>
              <a:t>）</a:t>
            </a:r>
            <a:endParaRPr lang="en-US" altLang="zh-CN" sz="2000" b="0" i="0" u="none" strike="noStrike" baseline="0" dirty="0">
              <a:latin typeface="FandolSong-Regular-Identity-H"/>
            </a:endParaRPr>
          </a:p>
          <a:p>
            <a:pPr algn="l"/>
            <a:endParaRPr lang="en-US" altLang="zh-CN" sz="2000" dirty="0">
              <a:latin typeface="FandolSong-Regular-Identity-H"/>
            </a:endParaRPr>
          </a:p>
          <a:p>
            <a:pPr algn="l"/>
            <a:r>
              <a:rPr lang="zh-CN" altLang="en-US" sz="2000" b="0" i="0" u="none" strike="noStrike" baseline="0" dirty="0">
                <a:latin typeface="FandolSong-Regular-Identity-H"/>
              </a:rPr>
              <a:t>输出：分割图谱，其中包括每个像素的类别标注</a:t>
            </a:r>
          </a:p>
        </p:txBody>
      </p:sp>
      <p:pic>
        <p:nvPicPr>
          <p:cNvPr id="7" name="图片 6">
            <a:extLst>
              <a:ext uri="{FF2B5EF4-FFF2-40B4-BE49-F238E27FC236}">
                <a16:creationId xmlns:a16="http://schemas.microsoft.com/office/drawing/2014/main" id="{6B682C7E-2560-4892-94F1-58F8EEA1616F}"/>
              </a:ext>
            </a:extLst>
          </p:cNvPr>
          <p:cNvPicPr>
            <a:picLocks noChangeAspect="1"/>
          </p:cNvPicPr>
          <p:nvPr/>
        </p:nvPicPr>
        <p:blipFill>
          <a:blip r:embed="rId3"/>
          <a:stretch>
            <a:fillRect/>
          </a:stretch>
        </p:blipFill>
        <p:spPr>
          <a:xfrm>
            <a:off x="3990974" y="3537431"/>
            <a:ext cx="8201025" cy="3285238"/>
          </a:xfrm>
          <a:prstGeom prst="rect">
            <a:avLst/>
          </a:prstGeom>
        </p:spPr>
      </p:pic>
      <p:pic>
        <p:nvPicPr>
          <p:cNvPr id="11" name="图片 10">
            <a:extLst>
              <a:ext uri="{FF2B5EF4-FFF2-40B4-BE49-F238E27FC236}">
                <a16:creationId xmlns:a16="http://schemas.microsoft.com/office/drawing/2014/main" id="{9DCA8E7E-D1FD-44FC-B4EB-A7C7C2007BF1}"/>
              </a:ext>
            </a:extLst>
          </p:cNvPr>
          <p:cNvPicPr>
            <a:picLocks noChangeAspect="1"/>
          </p:cNvPicPr>
          <p:nvPr/>
        </p:nvPicPr>
        <p:blipFill>
          <a:blip r:embed="rId4"/>
          <a:stretch>
            <a:fillRect/>
          </a:stretch>
        </p:blipFill>
        <p:spPr>
          <a:xfrm>
            <a:off x="6181727" y="26405"/>
            <a:ext cx="5676900" cy="3867150"/>
          </a:xfrm>
          <a:prstGeom prst="rect">
            <a:avLst/>
          </a:prstGeom>
        </p:spPr>
      </p:pic>
    </p:spTree>
    <p:custDataLst>
      <p:tags r:id="rId1"/>
    </p:custDataLst>
    <p:extLst>
      <p:ext uri="{BB962C8B-B14F-4D97-AF65-F5344CB8AC3E}">
        <p14:creationId xmlns:p14="http://schemas.microsoft.com/office/powerpoint/2010/main" val="278851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sz="2400" b="1" dirty="0">
                <a:solidFill>
                  <a:schemeClr val="tx1"/>
                </a:solidFill>
              </a:rPr>
              <a:t>通用框架</a:t>
            </a:r>
            <a:r>
              <a:rPr lang="zh-CN" altLang="en-US" sz="2400" dirty="0">
                <a:solidFill>
                  <a:schemeClr val="tx1"/>
                </a:solidFill>
              </a:rPr>
              <a:t>及知识储备</a:t>
            </a:r>
            <a:endParaRPr lang="zh-CN" altLang="en-US" dirty="0"/>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02</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35B8680-455C-4766-82A0-2CE6755C9A89}"/>
              </a:ext>
            </a:extLst>
          </p:cNvPr>
          <p:cNvSpPr txBox="1"/>
          <p:nvPr/>
        </p:nvSpPr>
        <p:spPr>
          <a:xfrm>
            <a:off x="774702" y="1224888"/>
            <a:ext cx="3143250" cy="369332"/>
          </a:xfrm>
          <a:prstGeom prst="rect">
            <a:avLst/>
          </a:prstGeom>
          <a:noFill/>
        </p:spPr>
        <p:txBody>
          <a:bodyPr wrap="square" rtlCol="0">
            <a:spAutoFit/>
          </a:bodyPr>
          <a:lstStyle/>
          <a:p>
            <a:r>
              <a:rPr lang="en-US" altLang="zh-CN" b="1" dirty="0"/>
              <a:t>2.1 </a:t>
            </a:r>
            <a:r>
              <a:rPr lang="zh-CN" altLang="en-US" b="1" dirty="0"/>
              <a:t>转置卷积</a:t>
            </a:r>
          </a:p>
        </p:txBody>
      </p:sp>
      <p:sp>
        <p:nvSpPr>
          <p:cNvPr id="8" name="文本框 7">
            <a:extLst>
              <a:ext uri="{FF2B5EF4-FFF2-40B4-BE49-F238E27FC236}">
                <a16:creationId xmlns:a16="http://schemas.microsoft.com/office/drawing/2014/main" id="{08342005-7C8F-427D-B4B0-984C9AAAE14F}"/>
              </a:ext>
            </a:extLst>
          </p:cNvPr>
          <p:cNvSpPr txBox="1"/>
          <p:nvPr/>
        </p:nvSpPr>
        <p:spPr>
          <a:xfrm>
            <a:off x="669925" y="1612904"/>
            <a:ext cx="10055225" cy="1200329"/>
          </a:xfrm>
          <a:prstGeom prst="rect">
            <a:avLst/>
          </a:prstGeom>
          <a:noFill/>
        </p:spPr>
        <p:txBody>
          <a:bodyPr wrap="square">
            <a:spAutoFit/>
          </a:bodyPr>
          <a:lstStyle/>
          <a:p>
            <a:pPr algn="l"/>
            <a:r>
              <a:rPr lang="zh-CN" altLang="en-US" sz="1800" b="0" i="0" u="none" strike="noStrike" baseline="0" dirty="0">
                <a:latin typeface="FandolSong-Regular-Identity-H"/>
              </a:rPr>
              <a:t>目前常见的卷积神经网络层中，如卷积层和池化层都会对图像空间维度进行压缩。而在语义</a:t>
            </a:r>
          </a:p>
          <a:p>
            <a:pPr algn="l"/>
            <a:r>
              <a:rPr lang="zh-CN" altLang="en-US" sz="1800" b="0" i="0" u="none" strike="noStrike" baseline="0" dirty="0">
                <a:latin typeface="FandolSong-Regular-Identity-H"/>
              </a:rPr>
              <a:t>分割任务中，输入和输出图像的维度相同的时候会更加方便且更具可解释性。为此，一般采用转置</a:t>
            </a:r>
          </a:p>
          <a:p>
            <a:pPr algn="l"/>
            <a:r>
              <a:rPr lang="zh-CN" altLang="en-US" sz="1800" b="0" i="0" u="none" strike="noStrike" baseline="0" dirty="0">
                <a:latin typeface="FandolSong-Regular-Identity-H"/>
              </a:rPr>
              <a:t>卷积来对减小后的特征图处理，用来逆转下采样导致的空间尺寸减小。先以</a:t>
            </a:r>
            <a:r>
              <a:rPr lang="en-US" altLang="zh-CN" sz="1800" b="0" i="1" u="none" strike="noStrike" baseline="0" dirty="0">
                <a:latin typeface="CMMI10"/>
              </a:rPr>
              <a:t>step </a:t>
            </a:r>
            <a:r>
              <a:rPr lang="en-US" altLang="zh-CN" sz="1800" b="0" i="0" u="none" strike="noStrike" baseline="0" dirty="0">
                <a:latin typeface="CMR10"/>
              </a:rPr>
              <a:t>= 1</a:t>
            </a:r>
            <a:r>
              <a:rPr lang="zh-CN" altLang="en-US" sz="1800" b="0" i="0" u="none" strike="noStrike" baseline="0" dirty="0">
                <a:latin typeface="FandolSong-Regular-Identity-H"/>
              </a:rPr>
              <a:t>，</a:t>
            </a:r>
            <a:r>
              <a:rPr lang="en-US" altLang="zh-CN" sz="1800" b="0" i="1" u="none" strike="noStrike" baseline="0" dirty="0">
                <a:latin typeface="CMMI10"/>
              </a:rPr>
              <a:t>padding </a:t>
            </a:r>
            <a:r>
              <a:rPr lang="en-US" altLang="zh-CN" sz="1800" b="0" i="0" u="none" strike="noStrike" baseline="0" dirty="0">
                <a:latin typeface="CMR10"/>
              </a:rPr>
              <a:t>= 0</a:t>
            </a:r>
          </a:p>
          <a:p>
            <a:pPr algn="l"/>
            <a:r>
              <a:rPr lang="zh-CN" altLang="en-US" sz="1800" b="0" i="0" u="none" strike="noStrike" baseline="0" dirty="0">
                <a:latin typeface="FandolSong-Regular-Identity-H"/>
              </a:rPr>
              <a:t>的单通道进行示例。给定</a:t>
            </a:r>
            <a:r>
              <a:rPr lang="en-US" altLang="zh-CN" sz="1800" b="0" i="0" u="none" strike="noStrike" baseline="0" dirty="0">
                <a:latin typeface="LMRoman10-Regular-Identity-H"/>
              </a:rPr>
              <a:t>2*2 </a:t>
            </a:r>
            <a:r>
              <a:rPr lang="zh-CN" altLang="en-US" sz="1800" b="0" i="0" u="none" strike="noStrike" baseline="0" dirty="0">
                <a:latin typeface="FandolSong-Regular-Identity-H"/>
              </a:rPr>
              <a:t>大小的目标张量和核张量，如图</a:t>
            </a:r>
            <a:r>
              <a:rPr lang="en-US" altLang="zh-CN" sz="1800" b="0" i="0" u="none" strike="noStrike" baseline="0" dirty="0">
                <a:latin typeface="LMRoman10-Regular-Identity-H"/>
              </a:rPr>
              <a:t>2-1 </a:t>
            </a:r>
            <a:r>
              <a:rPr lang="zh-CN" altLang="en-US" sz="1800" b="0" i="0" u="none" strike="noStrike" baseline="0" dirty="0">
                <a:latin typeface="FandolSong-Regular-Identity-H"/>
              </a:rPr>
              <a:t>所示。</a:t>
            </a:r>
            <a:endParaRPr lang="zh-CN" altLang="en-US" dirty="0"/>
          </a:p>
        </p:txBody>
      </p:sp>
      <p:pic>
        <p:nvPicPr>
          <p:cNvPr id="4" name="图片 3">
            <a:extLst>
              <a:ext uri="{FF2B5EF4-FFF2-40B4-BE49-F238E27FC236}">
                <a16:creationId xmlns:a16="http://schemas.microsoft.com/office/drawing/2014/main" id="{1A2E86E8-AC8A-462E-875A-B7B77240E2EB}"/>
              </a:ext>
            </a:extLst>
          </p:cNvPr>
          <p:cNvPicPr>
            <a:picLocks noChangeAspect="1"/>
          </p:cNvPicPr>
          <p:nvPr/>
        </p:nvPicPr>
        <p:blipFill>
          <a:blip r:embed="rId3"/>
          <a:stretch>
            <a:fillRect/>
          </a:stretch>
        </p:blipFill>
        <p:spPr>
          <a:xfrm>
            <a:off x="1133475" y="2827160"/>
            <a:ext cx="9448800" cy="3362325"/>
          </a:xfrm>
          <a:prstGeom prst="rect">
            <a:avLst/>
          </a:prstGeom>
        </p:spPr>
      </p:pic>
    </p:spTree>
    <p:custDataLst>
      <p:tags r:id="rId1"/>
    </p:custDataLst>
    <p:extLst>
      <p:ext uri="{BB962C8B-B14F-4D97-AF65-F5344CB8AC3E}">
        <p14:creationId xmlns:p14="http://schemas.microsoft.com/office/powerpoint/2010/main" val="836043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sz="2400" b="1" dirty="0">
                <a:solidFill>
                  <a:schemeClr val="tx1"/>
                </a:solidFill>
              </a:rPr>
              <a:t>通用框架</a:t>
            </a:r>
            <a:r>
              <a:rPr lang="zh-CN" altLang="en-US" sz="2400" dirty="0">
                <a:solidFill>
                  <a:schemeClr val="tx1"/>
                </a:solidFill>
              </a:rPr>
              <a:t>及知识储备</a:t>
            </a:r>
            <a:endParaRPr lang="zh-CN" altLang="en-US" dirty="0"/>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02</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35B8680-455C-4766-82A0-2CE6755C9A89}"/>
              </a:ext>
            </a:extLst>
          </p:cNvPr>
          <p:cNvSpPr txBox="1"/>
          <p:nvPr/>
        </p:nvSpPr>
        <p:spPr>
          <a:xfrm>
            <a:off x="969773" y="1265362"/>
            <a:ext cx="3143250" cy="369332"/>
          </a:xfrm>
          <a:prstGeom prst="rect">
            <a:avLst/>
          </a:prstGeom>
          <a:noFill/>
        </p:spPr>
        <p:txBody>
          <a:bodyPr wrap="square" rtlCol="0">
            <a:spAutoFit/>
          </a:bodyPr>
          <a:lstStyle/>
          <a:p>
            <a:r>
              <a:rPr lang="en-US" altLang="zh-CN" b="1" dirty="0"/>
              <a:t>2.1 </a:t>
            </a:r>
            <a:r>
              <a:rPr lang="zh-CN" altLang="en-US" b="1" dirty="0"/>
              <a:t>转置卷积</a:t>
            </a:r>
          </a:p>
        </p:txBody>
      </p:sp>
      <p:pic>
        <p:nvPicPr>
          <p:cNvPr id="3" name="图片 2">
            <a:extLst>
              <a:ext uri="{FF2B5EF4-FFF2-40B4-BE49-F238E27FC236}">
                <a16:creationId xmlns:a16="http://schemas.microsoft.com/office/drawing/2014/main" id="{5F6902EB-F484-4EA3-938D-514A8CBBA7DA}"/>
              </a:ext>
            </a:extLst>
          </p:cNvPr>
          <p:cNvPicPr>
            <a:picLocks noChangeAspect="1"/>
          </p:cNvPicPr>
          <p:nvPr/>
        </p:nvPicPr>
        <p:blipFill>
          <a:blip r:embed="rId3"/>
          <a:stretch>
            <a:fillRect/>
          </a:stretch>
        </p:blipFill>
        <p:spPr>
          <a:xfrm>
            <a:off x="795337" y="2108197"/>
            <a:ext cx="10601325" cy="3838575"/>
          </a:xfrm>
          <a:prstGeom prst="rect">
            <a:avLst/>
          </a:prstGeom>
        </p:spPr>
      </p:pic>
    </p:spTree>
    <p:custDataLst>
      <p:tags r:id="rId1"/>
    </p:custDataLst>
    <p:extLst>
      <p:ext uri="{BB962C8B-B14F-4D97-AF65-F5344CB8AC3E}">
        <p14:creationId xmlns:p14="http://schemas.microsoft.com/office/powerpoint/2010/main" val="1935164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sz="2400" b="1" dirty="0">
                <a:solidFill>
                  <a:schemeClr val="tx1"/>
                </a:solidFill>
              </a:rPr>
              <a:t>通用框架</a:t>
            </a:r>
            <a:r>
              <a:rPr lang="zh-CN" altLang="en-US" sz="2400" dirty="0">
                <a:solidFill>
                  <a:schemeClr val="tx1"/>
                </a:solidFill>
              </a:rPr>
              <a:t>及知识储备</a:t>
            </a:r>
            <a:endParaRPr lang="zh-CN" altLang="en-US" dirty="0"/>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02</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35B8680-455C-4766-82A0-2CE6755C9A89}"/>
              </a:ext>
            </a:extLst>
          </p:cNvPr>
          <p:cNvSpPr txBox="1"/>
          <p:nvPr/>
        </p:nvSpPr>
        <p:spPr>
          <a:xfrm>
            <a:off x="1200150" y="1417708"/>
            <a:ext cx="3143250" cy="369332"/>
          </a:xfrm>
          <a:prstGeom prst="rect">
            <a:avLst/>
          </a:prstGeom>
          <a:noFill/>
        </p:spPr>
        <p:txBody>
          <a:bodyPr wrap="square" rtlCol="0">
            <a:spAutoFit/>
          </a:bodyPr>
          <a:lstStyle/>
          <a:p>
            <a:r>
              <a:rPr lang="en-US" altLang="zh-CN" b="1" dirty="0"/>
              <a:t>2.2 </a:t>
            </a:r>
            <a:r>
              <a:rPr lang="zh-CN" altLang="en-US" b="1" dirty="0"/>
              <a:t>搭建结构</a:t>
            </a:r>
          </a:p>
        </p:txBody>
      </p:sp>
      <p:sp>
        <p:nvSpPr>
          <p:cNvPr id="7" name="文本框 6">
            <a:extLst>
              <a:ext uri="{FF2B5EF4-FFF2-40B4-BE49-F238E27FC236}">
                <a16:creationId xmlns:a16="http://schemas.microsoft.com/office/drawing/2014/main" id="{A352016E-7F45-4E8D-91D8-A6978B622DC6}"/>
              </a:ext>
            </a:extLst>
          </p:cNvPr>
          <p:cNvSpPr txBox="1"/>
          <p:nvPr/>
        </p:nvSpPr>
        <p:spPr>
          <a:xfrm>
            <a:off x="4924425" y="1427545"/>
            <a:ext cx="4895850" cy="369332"/>
          </a:xfrm>
          <a:prstGeom prst="rect">
            <a:avLst/>
          </a:prstGeom>
          <a:noFill/>
        </p:spPr>
        <p:txBody>
          <a:bodyPr wrap="square" rtlCol="0">
            <a:spAutoFit/>
          </a:bodyPr>
          <a:lstStyle/>
          <a:p>
            <a:r>
              <a:rPr lang="en-US" altLang="zh-CN" b="1" dirty="0"/>
              <a:t>Q</a:t>
            </a:r>
            <a:r>
              <a:rPr lang="zh-CN" altLang="en-US" b="1" dirty="0"/>
              <a:t>：为什么不采用一般的</a:t>
            </a:r>
            <a:r>
              <a:rPr lang="en-US" altLang="zh-CN" b="1" dirty="0"/>
              <a:t>CNN</a:t>
            </a:r>
            <a:r>
              <a:rPr lang="zh-CN" altLang="en-US" b="1" dirty="0"/>
              <a:t>网络？</a:t>
            </a:r>
          </a:p>
        </p:txBody>
      </p:sp>
      <p:sp>
        <p:nvSpPr>
          <p:cNvPr id="9" name="文本框 8">
            <a:extLst>
              <a:ext uri="{FF2B5EF4-FFF2-40B4-BE49-F238E27FC236}">
                <a16:creationId xmlns:a16="http://schemas.microsoft.com/office/drawing/2014/main" id="{33362CDC-F9E5-4F3A-A8A4-6064FE2577FF}"/>
              </a:ext>
            </a:extLst>
          </p:cNvPr>
          <p:cNvSpPr txBox="1"/>
          <p:nvPr/>
        </p:nvSpPr>
        <p:spPr>
          <a:xfrm>
            <a:off x="1076325" y="1971408"/>
            <a:ext cx="6343650" cy="1200329"/>
          </a:xfrm>
          <a:prstGeom prst="rect">
            <a:avLst/>
          </a:prstGeom>
          <a:noFill/>
        </p:spPr>
        <p:txBody>
          <a:bodyPr wrap="square">
            <a:spAutoFit/>
          </a:bodyPr>
          <a:lstStyle/>
          <a:p>
            <a:pPr algn="l"/>
            <a:r>
              <a:rPr lang="zh-CN" altLang="en-US" sz="1800" b="0" i="0" u="none" strike="noStrike" baseline="0" dirty="0">
                <a:latin typeface="FandolSong-Regular-Identity-H"/>
              </a:rPr>
              <a:t>（</a:t>
            </a:r>
            <a:r>
              <a:rPr lang="en-US" altLang="zh-CN" sz="1800" b="0" i="0" u="none" strike="noStrike" baseline="0" dirty="0">
                <a:latin typeface="LMRoman10-Regular-Identity-H"/>
              </a:rPr>
              <a:t>1</a:t>
            </a:r>
            <a:r>
              <a:rPr lang="zh-CN" altLang="en-US" sz="1800" b="0" i="0" u="none" strike="noStrike" baseline="0" dirty="0">
                <a:latin typeface="FandolSong-Regular-Identity-H"/>
              </a:rPr>
              <a:t>）</a:t>
            </a:r>
            <a:r>
              <a:rPr lang="zh-CN" altLang="en-US" sz="1800" b="1" i="0" u="none" strike="noStrike" baseline="0" dirty="0">
                <a:latin typeface="FandolSong-Bold-Identity-H"/>
              </a:rPr>
              <a:t>存储开销很大。</a:t>
            </a:r>
            <a:r>
              <a:rPr lang="zh-CN" altLang="en-US" sz="1800" b="0" i="0" u="none" strike="noStrike" baseline="0" dirty="0">
                <a:latin typeface="FandolSong-Regular-Identity-H"/>
              </a:rPr>
              <a:t>例如对每个像素使用的图像块的大小为</a:t>
            </a:r>
            <a:r>
              <a:rPr lang="en-US" altLang="zh-CN" sz="1800" b="0" i="0" u="none" strike="noStrike" baseline="0" dirty="0">
                <a:latin typeface="LMRoman10-Regular-Identity-H"/>
              </a:rPr>
              <a:t>15x15</a:t>
            </a:r>
            <a:r>
              <a:rPr lang="zh-CN" altLang="en-US" sz="1800" b="0" i="0" u="none" strike="noStrike" baseline="0" dirty="0">
                <a:latin typeface="FandolSong-Regular-Identity-H"/>
              </a:rPr>
              <a:t>，然后不断滑动窗口，每次</a:t>
            </a:r>
          </a:p>
          <a:p>
            <a:pPr algn="l"/>
            <a:r>
              <a:rPr lang="zh-CN" altLang="en-US" sz="1800" b="0" i="0" u="none" strike="noStrike" baseline="0" dirty="0">
                <a:latin typeface="FandolSong-Regular-Identity-H"/>
              </a:rPr>
              <a:t>滑动的窗口给</a:t>
            </a:r>
            <a:r>
              <a:rPr lang="en-US" altLang="zh-CN" sz="1800" b="0" i="0" u="none" strike="noStrike" baseline="0" dirty="0">
                <a:latin typeface="LMRoman10-Regular-Identity-H"/>
              </a:rPr>
              <a:t>CNN </a:t>
            </a:r>
            <a:r>
              <a:rPr lang="zh-CN" altLang="en-US" sz="1800" b="0" i="0" u="none" strike="noStrike" baseline="0" dirty="0">
                <a:latin typeface="FandolSong-Regular-Identity-H"/>
              </a:rPr>
              <a:t>进行判别分类，因此则所需的存储空间根据滑动窗口的次数和大小急剧上升。</a:t>
            </a:r>
            <a:endParaRPr lang="zh-CN" altLang="en-US" dirty="0"/>
          </a:p>
        </p:txBody>
      </p:sp>
      <p:sp>
        <p:nvSpPr>
          <p:cNvPr id="11" name="文本框 10">
            <a:extLst>
              <a:ext uri="{FF2B5EF4-FFF2-40B4-BE49-F238E27FC236}">
                <a16:creationId xmlns:a16="http://schemas.microsoft.com/office/drawing/2014/main" id="{8F771C3D-07C2-4E9B-8F6B-343557CD4F4C}"/>
              </a:ext>
            </a:extLst>
          </p:cNvPr>
          <p:cNvSpPr txBox="1"/>
          <p:nvPr/>
        </p:nvSpPr>
        <p:spPr>
          <a:xfrm>
            <a:off x="1076325" y="3455045"/>
            <a:ext cx="6096000" cy="923330"/>
          </a:xfrm>
          <a:prstGeom prst="rect">
            <a:avLst/>
          </a:prstGeom>
          <a:noFill/>
        </p:spPr>
        <p:txBody>
          <a:bodyPr wrap="square">
            <a:spAutoFit/>
          </a:bodyPr>
          <a:lstStyle/>
          <a:p>
            <a:pPr algn="l"/>
            <a:r>
              <a:rPr lang="zh-CN" altLang="en-US" sz="1800" b="0" i="0" u="none" strike="noStrike" baseline="0" dirty="0">
                <a:latin typeface="FandolSong-Regular-Identity-H"/>
              </a:rPr>
              <a:t>（</a:t>
            </a:r>
            <a:r>
              <a:rPr lang="en-US" altLang="zh-CN" sz="1800" b="0" i="0" u="none" strike="noStrike" baseline="0" dirty="0">
                <a:latin typeface="LMRoman10-Regular-Identity-H"/>
              </a:rPr>
              <a:t>2</a:t>
            </a:r>
            <a:r>
              <a:rPr lang="zh-CN" altLang="en-US" sz="1800" b="0" i="0" u="none" strike="noStrike" baseline="0" dirty="0">
                <a:latin typeface="FandolSong-Regular-Identity-H"/>
              </a:rPr>
              <a:t>）</a:t>
            </a:r>
            <a:r>
              <a:rPr lang="zh-CN" altLang="en-US" sz="1800" b="1" i="0" u="none" strike="noStrike" baseline="0" dirty="0">
                <a:latin typeface="FandolSong-Bold-Identity-H"/>
              </a:rPr>
              <a:t>计算效率低下。</a:t>
            </a:r>
            <a:r>
              <a:rPr lang="zh-CN" altLang="en-US" sz="1800" b="0" i="0" u="none" strike="noStrike" baseline="0" dirty="0">
                <a:latin typeface="FandolSong-Regular-Identity-H"/>
              </a:rPr>
              <a:t>相邻的像素块基本上是重复的，针对每个像素块逐个计算卷积，这种计</a:t>
            </a:r>
          </a:p>
          <a:p>
            <a:pPr algn="l"/>
            <a:r>
              <a:rPr lang="zh-CN" altLang="en-US" sz="1800" b="0" i="0" u="none" strike="noStrike" baseline="0" dirty="0">
                <a:latin typeface="FandolSong-Regular-Identity-H"/>
              </a:rPr>
              <a:t>算也有很大程度上的重复。</a:t>
            </a:r>
            <a:endParaRPr lang="zh-CN" altLang="en-US" dirty="0"/>
          </a:p>
        </p:txBody>
      </p:sp>
      <p:sp>
        <p:nvSpPr>
          <p:cNvPr id="13" name="文本框 12">
            <a:extLst>
              <a:ext uri="{FF2B5EF4-FFF2-40B4-BE49-F238E27FC236}">
                <a16:creationId xmlns:a16="http://schemas.microsoft.com/office/drawing/2014/main" id="{8D81A7AE-24DF-4376-9B17-9779924D7EB8}"/>
              </a:ext>
            </a:extLst>
          </p:cNvPr>
          <p:cNvSpPr txBox="1"/>
          <p:nvPr/>
        </p:nvSpPr>
        <p:spPr>
          <a:xfrm>
            <a:off x="1073942" y="4529999"/>
            <a:ext cx="6343649" cy="923330"/>
          </a:xfrm>
          <a:prstGeom prst="rect">
            <a:avLst/>
          </a:prstGeom>
          <a:noFill/>
        </p:spPr>
        <p:txBody>
          <a:bodyPr wrap="square">
            <a:spAutoFit/>
          </a:bodyPr>
          <a:lstStyle/>
          <a:p>
            <a:pPr algn="l"/>
            <a:r>
              <a:rPr lang="zh-CN" altLang="en-US" sz="1800" b="0" i="0" u="none" strike="noStrike" baseline="0" dirty="0">
                <a:latin typeface="FandolSong-Regular-Identity-H"/>
              </a:rPr>
              <a:t>（</a:t>
            </a:r>
            <a:r>
              <a:rPr lang="en-US" altLang="zh-CN" sz="1800" b="0" i="0" u="none" strike="noStrike" baseline="0" dirty="0">
                <a:latin typeface="LMRoman10-Regular-Identity-H"/>
              </a:rPr>
              <a:t>3</a:t>
            </a:r>
            <a:r>
              <a:rPr lang="zh-CN" altLang="en-US" sz="1800" b="0" i="0" u="none" strike="noStrike" baseline="0" dirty="0">
                <a:latin typeface="FandolSong-Regular-Identity-H"/>
              </a:rPr>
              <a:t>）</a:t>
            </a:r>
            <a:r>
              <a:rPr lang="zh-CN" altLang="en-US" sz="1800" b="1" i="0" u="none" strike="noStrike" baseline="0" dirty="0">
                <a:latin typeface="FandolSong-Bold-Identity-H"/>
              </a:rPr>
              <a:t>像素块大小的限制了感知区域的大小。</a:t>
            </a:r>
            <a:r>
              <a:rPr lang="zh-CN" altLang="en-US" sz="1800" b="0" i="0" u="none" strike="noStrike" baseline="0" dirty="0">
                <a:latin typeface="FandolSong-Regular-Identity-H"/>
              </a:rPr>
              <a:t>通常像素块的大小比整幅图像的大小小很多，只</a:t>
            </a:r>
          </a:p>
          <a:p>
            <a:pPr algn="l"/>
            <a:r>
              <a:rPr lang="zh-CN" altLang="en-US" sz="1800" b="0" i="0" u="none" strike="noStrike" baseline="0" dirty="0">
                <a:latin typeface="FandolSong-Regular-Identity-H"/>
              </a:rPr>
              <a:t>能提取一些局部的特征，从而导致分类的性能受到限制。</a:t>
            </a:r>
          </a:p>
        </p:txBody>
      </p:sp>
      <p:pic>
        <p:nvPicPr>
          <p:cNvPr id="12" name="图片 11">
            <a:extLst>
              <a:ext uri="{FF2B5EF4-FFF2-40B4-BE49-F238E27FC236}">
                <a16:creationId xmlns:a16="http://schemas.microsoft.com/office/drawing/2014/main" id="{A0533409-88CB-4807-A57C-A6D5B79640A8}"/>
              </a:ext>
            </a:extLst>
          </p:cNvPr>
          <p:cNvPicPr>
            <a:picLocks noChangeAspect="1"/>
          </p:cNvPicPr>
          <p:nvPr/>
        </p:nvPicPr>
        <p:blipFill>
          <a:blip r:embed="rId3"/>
          <a:stretch>
            <a:fillRect/>
          </a:stretch>
        </p:blipFill>
        <p:spPr>
          <a:xfrm>
            <a:off x="7391400" y="2041532"/>
            <a:ext cx="4800600" cy="3865311"/>
          </a:xfrm>
          <a:prstGeom prst="rect">
            <a:avLst/>
          </a:prstGeom>
        </p:spPr>
      </p:pic>
    </p:spTree>
    <p:custDataLst>
      <p:tags r:id="rId1"/>
    </p:custDataLst>
    <p:extLst>
      <p:ext uri="{BB962C8B-B14F-4D97-AF65-F5344CB8AC3E}">
        <p14:creationId xmlns:p14="http://schemas.microsoft.com/office/powerpoint/2010/main" val="173266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3758DAA5-4257-47C4-9112-E7672AAF40D0}"/>
              </a:ext>
            </a:extLst>
          </p:cNvPr>
          <p:cNvSpPr>
            <a:spLocks noGrp="1"/>
          </p:cNvSpPr>
          <p:nvPr>
            <p:ph type="title"/>
          </p:nvPr>
        </p:nvSpPr>
        <p:spPr/>
        <p:txBody>
          <a:bodyPr/>
          <a:lstStyle/>
          <a:p>
            <a:r>
              <a:rPr lang="zh-CN" altLang="en-US" sz="2400" b="1" dirty="0">
                <a:solidFill>
                  <a:schemeClr val="tx1"/>
                </a:solidFill>
              </a:rPr>
              <a:t>通用框架</a:t>
            </a:r>
            <a:r>
              <a:rPr lang="zh-CN" altLang="en-US" sz="2400" dirty="0">
                <a:solidFill>
                  <a:schemeClr val="tx1"/>
                </a:solidFill>
              </a:rPr>
              <a:t>及知识储备</a:t>
            </a:r>
            <a:endParaRPr lang="zh-CN" altLang="en-US" dirty="0"/>
          </a:p>
        </p:txBody>
      </p:sp>
      <p:sp>
        <p:nvSpPr>
          <p:cNvPr id="5" name="灯片编号占位符 4">
            <a:extLst>
              <a:ext uri="{FF2B5EF4-FFF2-40B4-BE49-F238E27FC236}">
                <a16:creationId xmlns:a16="http://schemas.microsoft.com/office/drawing/2014/main" id="{0115B3A7-8A9D-4E34-AC88-66E6C7D40CB3}"/>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20" name="文本占位符 19">
            <a:extLst>
              <a:ext uri="{FF2B5EF4-FFF2-40B4-BE49-F238E27FC236}">
                <a16:creationId xmlns:a16="http://schemas.microsoft.com/office/drawing/2014/main" id="{29A41CB1-2B34-4F0F-9EC1-4B2F12451E46}"/>
              </a:ext>
            </a:extLst>
          </p:cNvPr>
          <p:cNvSpPr>
            <a:spLocks noGrp="1"/>
          </p:cNvSpPr>
          <p:nvPr>
            <p:ph type="body" sz="quarter" idx="13"/>
          </p:nvPr>
        </p:nvSpPr>
        <p:spPr/>
        <p:txBody>
          <a:bodyPr/>
          <a:lstStyle/>
          <a:p>
            <a:r>
              <a:rPr lang="en-US" altLang="zh-CN" dirty="0"/>
              <a:t>Part. </a:t>
            </a:r>
            <a:r>
              <a:rPr lang="en-US" altLang="zh-CN" sz="100" dirty="0"/>
              <a:t> </a:t>
            </a:r>
            <a:r>
              <a:rPr lang="en-US" altLang="zh-CN" dirty="0"/>
              <a:t>02</a:t>
            </a:r>
            <a:endParaRPr lang="zh-CN" altLang="en-US" dirty="0"/>
          </a:p>
        </p:txBody>
      </p:sp>
      <p:cxnSp>
        <p:nvCxnSpPr>
          <p:cNvPr id="10" name="直接连接符 9">
            <a:extLst>
              <a:ext uri="{FF2B5EF4-FFF2-40B4-BE49-F238E27FC236}">
                <a16:creationId xmlns:a16="http://schemas.microsoft.com/office/drawing/2014/main" id="{3BA73433-1AD3-4785-9F43-A1B626E38511}"/>
              </a:ext>
            </a:extLst>
          </p:cNvPr>
          <p:cNvCxnSpPr>
            <a:cxnSpLocks/>
          </p:cNvCxnSpPr>
          <p:nvPr/>
        </p:nvCxnSpPr>
        <p:spPr>
          <a:xfrm>
            <a:off x="7213600" y="806453"/>
            <a:ext cx="4306888" cy="0"/>
          </a:xfrm>
          <a:prstGeom prst="line">
            <a:avLst/>
          </a:prstGeom>
          <a:ln cap="rnd">
            <a:solidFill>
              <a:schemeClr val="tx1">
                <a:lumMod val="85000"/>
                <a:lumOff val="15000"/>
              </a:schemeClr>
            </a:solidFill>
            <a:round/>
            <a:headEnd type="oval"/>
          </a:ln>
          <a:effectLst/>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35B8680-455C-4766-82A0-2CE6755C9A89}"/>
              </a:ext>
            </a:extLst>
          </p:cNvPr>
          <p:cNvSpPr txBox="1"/>
          <p:nvPr/>
        </p:nvSpPr>
        <p:spPr>
          <a:xfrm>
            <a:off x="1200150" y="1417708"/>
            <a:ext cx="3143250" cy="369332"/>
          </a:xfrm>
          <a:prstGeom prst="rect">
            <a:avLst/>
          </a:prstGeom>
          <a:noFill/>
        </p:spPr>
        <p:txBody>
          <a:bodyPr wrap="square" rtlCol="0">
            <a:spAutoFit/>
          </a:bodyPr>
          <a:lstStyle/>
          <a:p>
            <a:r>
              <a:rPr lang="en-US" altLang="zh-CN" b="1" dirty="0"/>
              <a:t>2.2 </a:t>
            </a:r>
            <a:r>
              <a:rPr lang="zh-CN" altLang="en-US" b="1" dirty="0"/>
              <a:t>搭建结构</a:t>
            </a:r>
          </a:p>
        </p:txBody>
      </p:sp>
      <p:pic>
        <p:nvPicPr>
          <p:cNvPr id="3" name="图片 2">
            <a:extLst>
              <a:ext uri="{FF2B5EF4-FFF2-40B4-BE49-F238E27FC236}">
                <a16:creationId xmlns:a16="http://schemas.microsoft.com/office/drawing/2014/main" id="{9A325977-D26A-4B58-A484-07A4BD940AC1}"/>
              </a:ext>
            </a:extLst>
          </p:cNvPr>
          <p:cNvPicPr>
            <a:picLocks noChangeAspect="1"/>
          </p:cNvPicPr>
          <p:nvPr/>
        </p:nvPicPr>
        <p:blipFill>
          <a:blip r:embed="rId3"/>
          <a:stretch>
            <a:fillRect/>
          </a:stretch>
        </p:blipFill>
        <p:spPr>
          <a:xfrm>
            <a:off x="2346327" y="1846850"/>
            <a:ext cx="7324725" cy="4212914"/>
          </a:xfrm>
          <a:prstGeom prst="rect">
            <a:avLst/>
          </a:prstGeom>
        </p:spPr>
      </p:pic>
    </p:spTree>
    <p:custDataLst>
      <p:tags r:id="rId1"/>
    </p:custDataLst>
    <p:extLst>
      <p:ext uri="{BB962C8B-B14F-4D97-AF65-F5344CB8AC3E}">
        <p14:creationId xmlns:p14="http://schemas.microsoft.com/office/powerpoint/2010/main" val="2354116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HEME" val="#182178"/>
</p:tagLst>
</file>

<file path=ppt/tags/tag1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heme/theme1.xml><?xml version="1.0" encoding="utf-8"?>
<a:theme xmlns:a="http://schemas.openxmlformats.org/drawingml/2006/main" name="主题5">
  <a:themeElements>
    <a:clrScheme name="自定义 6">
      <a:dk1>
        <a:srgbClr val="000000"/>
      </a:dk1>
      <a:lt1>
        <a:srgbClr val="FFFFFF"/>
      </a:lt1>
      <a:dk2>
        <a:srgbClr val="34485E"/>
      </a:dk2>
      <a:lt2>
        <a:srgbClr val="DCE4EC"/>
      </a:lt2>
      <a:accent1>
        <a:srgbClr val="FFAE00"/>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zsc1zed">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Override1.xml><?xml version="1.0" encoding="utf-8"?>
<a:themeOverride xmlns:a="http://schemas.openxmlformats.org/drawingml/2006/main">
  <a:clrScheme name="自定义 6">
    <a:dk1>
      <a:srgbClr val="000000"/>
    </a:dk1>
    <a:lt1>
      <a:srgbClr val="FFFFFF"/>
    </a:lt1>
    <a:dk2>
      <a:srgbClr val="34485E"/>
    </a:dk2>
    <a:lt2>
      <a:srgbClr val="DCE4EC"/>
    </a:lt2>
    <a:accent1>
      <a:srgbClr val="FFAE00"/>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ppt/theme/themeOverride2.xml><?xml version="1.0" encoding="utf-8"?>
<a:themeOverride xmlns:a="http://schemas.openxmlformats.org/drawingml/2006/main">
  <a:clrScheme name="自定义 6">
    <a:dk1>
      <a:srgbClr val="000000"/>
    </a:dk1>
    <a:lt1>
      <a:srgbClr val="FFFFFF"/>
    </a:lt1>
    <a:dk2>
      <a:srgbClr val="34485E"/>
    </a:dk2>
    <a:lt2>
      <a:srgbClr val="DCE4EC"/>
    </a:lt2>
    <a:accent1>
      <a:srgbClr val="FFAE00"/>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小木Arvin</Template>
  <TotalTime>90</TotalTime>
  <Words>2331</Words>
  <Application>Microsoft Office PowerPoint</Application>
  <PresentationFormat>宽屏</PresentationFormat>
  <Paragraphs>201</Paragraphs>
  <Slides>25</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25</vt:i4>
      </vt:variant>
    </vt:vector>
  </HeadingPairs>
  <TitlesOfParts>
    <vt:vector size="40" baseType="lpstr">
      <vt:lpstr>CMMI10</vt:lpstr>
      <vt:lpstr>CMR10</vt:lpstr>
      <vt:lpstr>CMSY10</vt:lpstr>
      <vt:lpstr>FandolKai-Regular-Identity-H</vt:lpstr>
      <vt:lpstr>FandolSong-Bold-Identity-H</vt:lpstr>
      <vt:lpstr>FandolSong-Regular-Identity-H</vt:lpstr>
      <vt:lpstr>LMRoman10-Bold-Identity-H</vt:lpstr>
      <vt:lpstr>LMRoman10-Regular-Identity-H</vt:lpstr>
      <vt:lpstr>LMRoman12-Bold-Identity-H</vt:lpstr>
      <vt:lpstr>LMRoman12-Regular-Identity-H</vt:lpstr>
      <vt:lpstr>LMRomanSlant10-Regular-Identity-H</vt:lpstr>
      <vt:lpstr>楷体</vt:lpstr>
      <vt:lpstr>Arial</vt:lpstr>
      <vt:lpstr>Impact</vt:lpstr>
      <vt:lpstr>主题5</vt:lpstr>
      <vt:lpstr>机器智能期中汇报</vt:lpstr>
      <vt:lpstr>目录</vt:lpstr>
      <vt:lpstr>语义分割概述</vt:lpstr>
      <vt:lpstr>语义分割概述</vt:lpstr>
      <vt:lpstr>语义分割概述</vt:lpstr>
      <vt:lpstr>通用框架及知识储备</vt:lpstr>
      <vt:lpstr>通用框架及知识储备</vt:lpstr>
      <vt:lpstr>通用框架及知识储备</vt:lpstr>
      <vt:lpstr>通用框架及知识储备</vt:lpstr>
      <vt:lpstr>通用框架及知识储备</vt:lpstr>
      <vt:lpstr>最新模型</vt:lpstr>
      <vt:lpstr>最新模型</vt:lpstr>
      <vt:lpstr>最新模型</vt:lpstr>
      <vt:lpstr>最新模型</vt:lpstr>
      <vt:lpstr>最新模型</vt:lpstr>
      <vt:lpstr>最新模型</vt:lpstr>
      <vt:lpstr>最新模型</vt:lpstr>
      <vt:lpstr>实际应用</vt:lpstr>
      <vt:lpstr>实际应用</vt:lpstr>
      <vt:lpstr>最新成果</vt:lpstr>
      <vt:lpstr>最新成果</vt:lpstr>
      <vt:lpstr>最新成果</vt:lpstr>
      <vt:lpstr>最新成果</vt:lpstr>
      <vt:lpstr>未来发展方向</vt:lpstr>
      <vt:lpstr>THAN KS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小木Arvin</dc:creator>
  <cp:lastModifiedBy>刘 帅</cp:lastModifiedBy>
  <cp:revision>3</cp:revision>
  <cp:lastPrinted>2017-09-13T16:00:00Z</cp:lastPrinted>
  <dcterms:created xsi:type="dcterms:W3CDTF">2017-09-13T16:00:00Z</dcterms:created>
  <dcterms:modified xsi:type="dcterms:W3CDTF">2022-04-25T08:51:29Z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2cba6a05-fc88-485a-b586-3c16c0960896</vt:lpwstr>
  </property>
</Properties>
</file>